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8" r:id="rId4"/>
    <p:sldId id="269" r:id="rId5"/>
    <p:sldId id="270" r:id="rId6"/>
    <p:sldId id="267" r:id="rId7"/>
    <p:sldId id="271" r:id="rId8"/>
    <p:sldId id="272" r:id="rId9"/>
    <p:sldId id="399" r:id="rId10"/>
    <p:sldId id="258" r:id="rId11"/>
    <p:sldId id="278" r:id="rId12"/>
    <p:sldId id="275" r:id="rId13"/>
    <p:sldId id="276" r:id="rId14"/>
    <p:sldId id="390" r:id="rId15"/>
    <p:sldId id="273" r:id="rId16"/>
    <p:sldId id="279" r:id="rId17"/>
    <p:sldId id="277" r:id="rId18"/>
    <p:sldId id="274" r:id="rId19"/>
    <p:sldId id="259" r:id="rId20"/>
    <p:sldId id="280" r:id="rId21"/>
    <p:sldId id="282" r:id="rId22"/>
    <p:sldId id="284" r:id="rId23"/>
    <p:sldId id="281" r:id="rId24"/>
    <p:sldId id="283" r:id="rId25"/>
    <p:sldId id="260" r:id="rId26"/>
    <p:sldId id="285" r:id="rId27"/>
    <p:sldId id="287" r:id="rId28"/>
    <p:sldId id="286" r:id="rId29"/>
    <p:sldId id="288" r:id="rId30"/>
    <p:sldId id="289" r:id="rId31"/>
    <p:sldId id="290" r:id="rId32"/>
    <p:sldId id="291" r:id="rId33"/>
    <p:sldId id="261" r:id="rId34"/>
    <p:sldId id="292" r:id="rId35"/>
    <p:sldId id="299" r:id="rId36"/>
    <p:sldId id="293" r:id="rId37"/>
    <p:sldId id="294" r:id="rId38"/>
    <p:sldId id="295" r:id="rId39"/>
    <p:sldId id="296" r:id="rId40"/>
    <p:sldId id="297" r:id="rId41"/>
    <p:sldId id="389" r:id="rId42"/>
    <p:sldId id="298" r:id="rId43"/>
    <p:sldId id="262" r:id="rId44"/>
    <p:sldId id="303" r:id="rId45"/>
    <p:sldId id="310" r:id="rId46"/>
    <p:sldId id="301" r:id="rId47"/>
    <p:sldId id="302" r:id="rId48"/>
    <p:sldId id="300" r:id="rId49"/>
    <p:sldId id="307" r:id="rId50"/>
    <p:sldId id="305" r:id="rId51"/>
    <p:sldId id="309" r:id="rId52"/>
    <p:sldId id="308" r:id="rId53"/>
    <p:sldId id="391" r:id="rId54"/>
    <p:sldId id="304" r:id="rId55"/>
    <p:sldId id="263" r:id="rId56"/>
    <p:sldId id="311" r:id="rId57"/>
    <p:sldId id="316" r:id="rId58"/>
    <p:sldId id="317" r:id="rId59"/>
    <p:sldId id="312" r:id="rId60"/>
    <p:sldId id="313" r:id="rId61"/>
    <p:sldId id="314" r:id="rId62"/>
    <p:sldId id="384" r:id="rId63"/>
    <p:sldId id="315" r:id="rId64"/>
    <p:sldId id="318" r:id="rId65"/>
    <p:sldId id="319" r:id="rId66"/>
    <p:sldId id="320" r:id="rId67"/>
    <p:sldId id="264" r:id="rId68"/>
    <p:sldId id="326" r:id="rId69"/>
    <p:sldId id="327" r:id="rId70"/>
    <p:sldId id="323" r:id="rId71"/>
    <p:sldId id="324" r:id="rId72"/>
    <p:sldId id="325" r:id="rId73"/>
    <p:sldId id="392" r:id="rId74"/>
    <p:sldId id="328" r:id="rId75"/>
    <p:sldId id="265" r:id="rId76"/>
    <p:sldId id="337" r:id="rId77"/>
    <p:sldId id="336" r:id="rId78"/>
    <p:sldId id="329" r:id="rId79"/>
    <p:sldId id="322" r:id="rId80"/>
    <p:sldId id="330" r:id="rId81"/>
    <p:sldId id="331" r:id="rId82"/>
    <p:sldId id="335" r:id="rId83"/>
    <p:sldId id="393" r:id="rId84"/>
    <p:sldId id="332" r:id="rId85"/>
    <p:sldId id="333" r:id="rId86"/>
    <p:sldId id="334" r:id="rId87"/>
    <p:sldId id="394" r:id="rId88"/>
    <p:sldId id="338" r:id="rId89"/>
    <p:sldId id="339" r:id="rId90"/>
    <p:sldId id="266" r:id="rId91"/>
    <p:sldId id="395" r:id="rId92"/>
    <p:sldId id="396" r:id="rId93"/>
    <p:sldId id="397" r:id="rId94"/>
    <p:sldId id="398" r:id="rId95"/>
    <p:sldId id="340" r:id="rId96"/>
    <p:sldId id="341" r:id="rId97"/>
    <p:sldId id="343" r:id="rId98"/>
    <p:sldId id="344" r:id="rId99"/>
    <p:sldId id="345" r:id="rId100"/>
    <p:sldId id="346" r:id="rId101"/>
    <p:sldId id="342"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77"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8" r:id="rId134"/>
    <p:sldId id="379" r:id="rId135"/>
    <p:sldId id="380" r:id="rId136"/>
    <p:sldId id="381" r:id="rId137"/>
    <p:sldId id="382" r:id="rId138"/>
    <p:sldId id="383" r:id="rId139"/>
    <p:sldId id="385" r:id="rId140"/>
    <p:sldId id="386" r:id="rId141"/>
    <p:sldId id="387" r:id="rId142"/>
    <p:sldId id="388" r:id="rId143"/>
  </p:sldIdLst>
  <p:sldSz cx="9144000" cy="5143500" type="screen16x9"/>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2E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40" d="100"/>
          <a:sy n="140" d="100"/>
        </p:scale>
        <p:origin x="-780" y="-2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lislai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t-EE" smtClean="0"/>
              <a:t>Muutke tiitli laadi</a:t>
            </a:r>
            <a:endParaRPr lang="et-E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Klõpsake laadi muutmiseks</a:t>
            </a:r>
            <a:endParaRPr lang="et-EE"/>
          </a:p>
        </p:txBody>
      </p:sp>
      <p:sp>
        <p:nvSpPr>
          <p:cNvPr id="4" name="Date Placeholder 3"/>
          <p:cNvSpPr>
            <a:spLocks noGrp="1"/>
          </p:cNvSpPr>
          <p:nvPr>
            <p:ph type="dt" sz="half" idx="10"/>
          </p:nvPr>
        </p:nvSpPr>
        <p:spPr/>
        <p:txBody>
          <a:bodyPr/>
          <a:lstStyle/>
          <a:p>
            <a:fld id="{6E94C8AB-98F6-4362-B76A-E4000777DFC9}" type="datetimeFigureOut">
              <a:rPr lang="et-EE" smtClean="0"/>
              <a:t>7.12.2014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310760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tiitli laadi</a:t>
            </a:r>
            <a:endParaRPr lang="et-EE"/>
          </a:p>
        </p:txBody>
      </p:sp>
      <p:sp>
        <p:nvSpPr>
          <p:cNvPr id="3" name="Vertical Text Placeholder 2"/>
          <p:cNvSpPr>
            <a:spLocks noGrp="1"/>
          </p:cNvSpPr>
          <p:nvPr>
            <p:ph type="body" orient="vert" idx="1"/>
          </p:nvPr>
        </p:nvSpPr>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Date Placeholder 3"/>
          <p:cNvSpPr>
            <a:spLocks noGrp="1"/>
          </p:cNvSpPr>
          <p:nvPr>
            <p:ph type="dt" sz="half" idx="10"/>
          </p:nvPr>
        </p:nvSpPr>
        <p:spPr/>
        <p:txBody>
          <a:bodyPr/>
          <a:lstStyle/>
          <a:p>
            <a:fld id="{6E94C8AB-98F6-4362-B76A-E4000777DFC9}" type="datetimeFigureOut">
              <a:rPr lang="et-EE" smtClean="0"/>
              <a:t>7.12.2014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2524382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t-EE" smtClean="0"/>
              <a:t>Muutke tiitli laadi</a:t>
            </a:r>
            <a:endParaRPr lang="et-EE"/>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Date Placeholder 3"/>
          <p:cNvSpPr>
            <a:spLocks noGrp="1"/>
          </p:cNvSpPr>
          <p:nvPr>
            <p:ph type="dt" sz="half" idx="10"/>
          </p:nvPr>
        </p:nvSpPr>
        <p:spPr/>
        <p:txBody>
          <a:bodyPr/>
          <a:lstStyle/>
          <a:p>
            <a:fld id="{6E94C8AB-98F6-4362-B76A-E4000777DFC9}" type="datetimeFigureOut">
              <a:rPr lang="et-EE" smtClean="0"/>
              <a:t>7.12.2014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2696534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tiitli laadi</a:t>
            </a:r>
            <a:endParaRPr lang="et-EE"/>
          </a:p>
        </p:txBody>
      </p:sp>
      <p:sp>
        <p:nvSpPr>
          <p:cNvPr id="3" name="Content Placeholder 2"/>
          <p:cNvSpPr>
            <a:spLocks noGrp="1"/>
          </p:cNvSpPr>
          <p:nvPr>
            <p:ph idx="1"/>
          </p:nvPr>
        </p:nvSpPr>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Date Placeholder 3"/>
          <p:cNvSpPr>
            <a:spLocks noGrp="1"/>
          </p:cNvSpPr>
          <p:nvPr>
            <p:ph type="dt" sz="half" idx="10"/>
          </p:nvPr>
        </p:nvSpPr>
        <p:spPr/>
        <p:txBody>
          <a:bodyPr/>
          <a:lstStyle/>
          <a:p>
            <a:fld id="{6E94C8AB-98F6-4362-B76A-E4000777DFC9}" type="datetimeFigureOut">
              <a:rPr lang="et-EE" smtClean="0"/>
              <a:t>7.12.2014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258811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t-EE" smtClean="0"/>
              <a:t>Muutke tiitli laadi</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Muutke teksti laade</a:t>
            </a:r>
          </a:p>
        </p:txBody>
      </p:sp>
      <p:sp>
        <p:nvSpPr>
          <p:cNvPr id="4" name="Date Placeholder 3"/>
          <p:cNvSpPr>
            <a:spLocks noGrp="1"/>
          </p:cNvSpPr>
          <p:nvPr>
            <p:ph type="dt" sz="half" idx="10"/>
          </p:nvPr>
        </p:nvSpPr>
        <p:spPr/>
        <p:txBody>
          <a:bodyPr/>
          <a:lstStyle/>
          <a:p>
            <a:fld id="{6E94C8AB-98F6-4362-B76A-E4000777DFC9}" type="datetimeFigureOut">
              <a:rPr lang="et-EE" smtClean="0"/>
              <a:t>7.12.2014</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58391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tiitli laadi</a:t>
            </a:r>
            <a:endParaRPr lang="et-EE"/>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Date Placeholder 4"/>
          <p:cNvSpPr>
            <a:spLocks noGrp="1"/>
          </p:cNvSpPr>
          <p:nvPr>
            <p:ph type="dt" sz="half" idx="10"/>
          </p:nvPr>
        </p:nvSpPr>
        <p:spPr/>
        <p:txBody>
          <a:bodyPr/>
          <a:lstStyle/>
          <a:p>
            <a:fld id="{6E94C8AB-98F6-4362-B76A-E4000777DFC9}" type="datetimeFigureOut">
              <a:rPr lang="et-EE" smtClean="0"/>
              <a:t>7.12.2014</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1280064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t-EE" smtClean="0"/>
              <a:t>Muutke tiitli laadi</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7" name="Date Placeholder 6"/>
          <p:cNvSpPr>
            <a:spLocks noGrp="1"/>
          </p:cNvSpPr>
          <p:nvPr>
            <p:ph type="dt" sz="half" idx="10"/>
          </p:nvPr>
        </p:nvSpPr>
        <p:spPr/>
        <p:txBody>
          <a:bodyPr/>
          <a:lstStyle/>
          <a:p>
            <a:fld id="{6E94C8AB-98F6-4362-B76A-E4000777DFC9}" type="datetimeFigureOut">
              <a:rPr lang="et-EE" smtClean="0"/>
              <a:t>7.12.2014</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515240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Muutke tiitli laadi</a:t>
            </a:r>
            <a:endParaRPr lang="et-EE"/>
          </a:p>
        </p:txBody>
      </p:sp>
      <p:sp>
        <p:nvSpPr>
          <p:cNvPr id="3" name="Date Placeholder 2"/>
          <p:cNvSpPr>
            <a:spLocks noGrp="1"/>
          </p:cNvSpPr>
          <p:nvPr>
            <p:ph type="dt" sz="half" idx="10"/>
          </p:nvPr>
        </p:nvSpPr>
        <p:spPr/>
        <p:txBody>
          <a:bodyPr/>
          <a:lstStyle/>
          <a:p>
            <a:fld id="{6E94C8AB-98F6-4362-B76A-E4000777DFC9}" type="datetimeFigureOut">
              <a:rPr lang="et-EE" smtClean="0"/>
              <a:t>7.12.2014</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3979224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94C8AB-98F6-4362-B76A-E4000777DFC9}" type="datetimeFigureOut">
              <a:rPr lang="et-EE" smtClean="0"/>
              <a:t>7.12.2014</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200054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t-EE" smtClean="0"/>
              <a:t>Muutke tiitli laadi</a:t>
            </a:r>
            <a:endParaRPr lang="et-EE"/>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Date Placeholder 4"/>
          <p:cNvSpPr>
            <a:spLocks noGrp="1"/>
          </p:cNvSpPr>
          <p:nvPr>
            <p:ph type="dt" sz="half" idx="10"/>
          </p:nvPr>
        </p:nvSpPr>
        <p:spPr/>
        <p:txBody>
          <a:bodyPr/>
          <a:lstStyle/>
          <a:p>
            <a:fld id="{6E94C8AB-98F6-4362-B76A-E4000777DFC9}" type="datetimeFigureOut">
              <a:rPr lang="et-EE" smtClean="0"/>
              <a:t>7.12.2014</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274688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t-EE" smtClean="0"/>
              <a:t>Muutke tiitli laadi</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smtClean="0"/>
              <a:t>Pildi lisamiseks klõpsake ikooni</a:t>
            </a:r>
            <a:endParaRPr lang="et-E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Date Placeholder 4"/>
          <p:cNvSpPr>
            <a:spLocks noGrp="1"/>
          </p:cNvSpPr>
          <p:nvPr>
            <p:ph type="dt" sz="half" idx="10"/>
          </p:nvPr>
        </p:nvSpPr>
        <p:spPr/>
        <p:txBody>
          <a:bodyPr/>
          <a:lstStyle/>
          <a:p>
            <a:fld id="{6E94C8AB-98F6-4362-B76A-E4000777DFC9}" type="datetimeFigureOut">
              <a:rPr lang="et-EE" smtClean="0"/>
              <a:t>7.12.2014</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44C3E736-FBC0-47B3-A20F-729015191A6E}" type="slidenum">
              <a:rPr lang="et-EE" smtClean="0"/>
              <a:t>‹#›</a:t>
            </a:fld>
            <a:endParaRPr lang="et-EE"/>
          </a:p>
        </p:txBody>
      </p:sp>
    </p:spTree>
    <p:extLst>
      <p:ext uri="{BB962C8B-B14F-4D97-AF65-F5344CB8AC3E}">
        <p14:creationId xmlns:p14="http://schemas.microsoft.com/office/powerpoint/2010/main" val="309622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t-EE" smtClean="0"/>
              <a:t>Muutke tiitli laadi</a:t>
            </a:r>
            <a:endParaRPr lang="et-E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E94C8AB-98F6-4362-B76A-E4000777DFC9}" type="datetimeFigureOut">
              <a:rPr lang="et-EE" smtClean="0"/>
              <a:t>7.12.2014</a:t>
            </a:fld>
            <a:endParaRPr lang="et-E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4C3E736-FBC0-47B3-A20F-729015191A6E}" type="slidenum">
              <a:rPr lang="et-EE" smtClean="0"/>
              <a:t>‹#›</a:t>
            </a:fld>
            <a:endParaRPr lang="et-EE"/>
          </a:p>
        </p:txBody>
      </p:sp>
    </p:spTree>
    <p:extLst>
      <p:ext uri="{BB962C8B-B14F-4D97-AF65-F5344CB8AC3E}">
        <p14:creationId xmlns:p14="http://schemas.microsoft.com/office/powerpoint/2010/main" val="11826512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7.xml"/><Relationship Id="rId4" Type="http://schemas.openxmlformats.org/officeDocument/2006/relationships/image" Target="../media/image228.png"/></Relationships>
</file>

<file path=ppt/slides/_rels/slide11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 Id="rId4" Type="http://schemas.openxmlformats.org/officeDocument/2006/relationships/image" Target="../media/image233.png"/></Relationships>
</file>

<file path=ppt/slides/_rels/slide11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0.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hyperlink" Target="http://www.toitumine.ee/" TargetMode="External"/><Relationship Id="rId7" Type="http://schemas.openxmlformats.org/officeDocument/2006/relationships/image" Target="../media/image261.png"/><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hyperlink" Target="http://tka.nutridata.ee/tka/findFoods.action" TargetMode="External"/><Relationship Id="rId5" Type="http://schemas.openxmlformats.org/officeDocument/2006/relationships/hyperlink" Target="http://koduhaldjas.blogspot.com/2013/10/toitvad-ja-tervislikud-pahklid.html" TargetMode="External"/><Relationship Id="rId4" Type="http://schemas.openxmlformats.org/officeDocument/2006/relationships/hyperlink" Target="http://www.toitumine.ee/tapse-energiasoovituse-kalkulaator/" TargetMode="External"/><Relationship Id="rId9" Type="http://schemas.openxmlformats.org/officeDocument/2006/relationships/image" Target="../media/image263.gif"/></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7.png"/><Relationship Id="rId4" Type="http://schemas.openxmlformats.org/officeDocument/2006/relationships/image" Target="../media/image28.jp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jpg"/><Relationship Id="rId7" Type="http://schemas.openxmlformats.org/officeDocument/2006/relationships/image" Target="../media/image25.png"/><Relationship Id="rId2" Type="http://schemas.openxmlformats.org/officeDocument/2006/relationships/image" Target="../media/image88.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0.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7.jpeg"/><Relationship Id="rId7" Type="http://schemas.openxmlformats.org/officeDocument/2006/relationships/image" Target="../media/image24.png"/><Relationship Id="rId2" Type="http://schemas.openxmlformats.org/officeDocument/2006/relationships/image" Target="../media/image106.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9.pn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81.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7.jpg"/><Relationship Id="rId7" Type="http://schemas.openxmlformats.org/officeDocument/2006/relationships/image" Target="../media/image25.png"/><Relationship Id="rId2"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6.png"/><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gif"/><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6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3.gif"/><Relationship Id="rId7" Type="http://schemas.openxmlformats.org/officeDocument/2006/relationships/image" Target="../media/image23.png"/><Relationship Id="rId2" Type="http://schemas.openxmlformats.org/officeDocument/2006/relationships/image" Target="../media/image147.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49.jpeg"/><Relationship Id="rId4" Type="http://schemas.openxmlformats.org/officeDocument/2006/relationships/image" Target="../media/image148.jpg"/></Relationships>
</file>

<file path=ppt/slides/_rels/slide71.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7.PN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8.jpeg"/><Relationship Id="rId7" Type="http://schemas.openxmlformats.org/officeDocument/2006/relationships/image" Target="../media/image171.png"/><Relationship Id="rId2" Type="http://schemas.openxmlformats.org/officeDocument/2006/relationships/image" Target="../media/image167.jp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54.jpg"/><Relationship Id="rId9" Type="http://schemas.openxmlformats.org/officeDocument/2006/relationships/image" Target="../media/image2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1.png"/><Relationship Id="rId3" Type="http://schemas.openxmlformats.org/officeDocument/2006/relationships/image" Target="../media/image155.png"/><Relationship Id="rId7" Type="http://schemas.openxmlformats.org/officeDocument/2006/relationships/image" Target="../media/image80.png"/><Relationship Id="rId12" Type="http://schemas.openxmlformats.org/officeDocument/2006/relationships/image" Target="../media/image82.png"/><Relationship Id="rId2" Type="http://schemas.openxmlformats.org/officeDocument/2006/relationships/image" Target="../media/image176.png"/><Relationship Id="rId16"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79.png"/><Relationship Id="rId11" Type="http://schemas.openxmlformats.org/officeDocument/2006/relationships/image" Target="../media/image19.png"/><Relationship Id="rId5" Type="http://schemas.openxmlformats.org/officeDocument/2006/relationships/image" Target="../media/image178.png"/><Relationship Id="rId15" Type="http://schemas.openxmlformats.org/officeDocument/2006/relationships/image" Target="../media/image183.png"/><Relationship Id="rId10" Type="http://schemas.openxmlformats.org/officeDocument/2006/relationships/image" Target="../media/image70.png"/><Relationship Id="rId4" Type="http://schemas.openxmlformats.org/officeDocument/2006/relationships/image" Target="../media/image177.png"/><Relationship Id="rId9" Type="http://schemas.openxmlformats.org/officeDocument/2006/relationships/image" Target="../media/image81.png"/><Relationship Id="rId14" Type="http://schemas.openxmlformats.org/officeDocument/2006/relationships/image" Target="../media/image182.png"/></Relationships>
</file>

<file path=ppt/slides/_rels/slide9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8.PNG"/><Relationship Id="rId3" Type="http://schemas.openxmlformats.org/officeDocument/2006/relationships/image" Target="../media/image186.PNG"/><Relationship Id="rId7" Type="http://schemas.openxmlformats.org/officeDocument/2006/relationships/image" Target="../media/image189.PNG"/><Relationship Id="rId12" Type="http://schemas.openxmlformats.org/officeDocument/2006/relationships/image" Target="../media/image193.png"/><Relationship Id="rId2" Type="http://schemas.openxmlformats.org/officeDocument/2006/relationships/image" Target="../media/image185.pn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2.PNG"/><Relationship Id="rId5" Type="http://schemas.openxmlformats.org/officeDocument/2006/relationships/image" Target="../media/image17.PNG"/><Relationship Id="rId15" Type="http://schemas.openxmlformats.org/officeDocument/2006/relationships/image" Target="../media/image195.PNG"/><Relationship Id="rId10" Type="http://schemas.openxmlformats.org/officeDocument/2006/relationships/image" Target="../media/image191.PNG"/><Relationship Id="rId4" Type="http://schemas.openxmlformats.org/officeDocument/2006/relationships/image" Target="../media/image187.PNG"/><Relationship Id="rId9" Type="http://schemas.openxmlformats.org/officeDocument/2006/relationships/image" Target="../media/image190.PNG"/><Relationship Id="rId14" Type="http://schemas.openxmlformats.org/officeDocument/2006/relationships/image" Target="../media/image194.PNG"/></Relationships>
</file>

<file path=ppt/slides/_rels/slide9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4.PNG"/><Relationship Id="rId4" Type="http://schemas.openxmlformats.org/officeDocument/2006/relationships/image" Target="../media/image189.PNG"/></Relationships>
</file>

<file path=ppt/slides/_rels/slide9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505422"/>
            <a:ext cx="38100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Pealkiri 1"/>
          <p:cNvSpPr>
            <a:spLocks noGrp="1"/>
          </p:cNvSpPr>
          <p:nvPr>
            <p:ph type="ctrTitle"/>
          </p:nvPr>
        </p:nvSpPr>
        <p:spPr/>
        <p:txBody>
          <a:bodyPr/>
          <a:lstStyle/>
          <a:p>
            <a:r>
              <a:rPr lang="et-EE" dirty="0" smtClean="0"/>
              <a:t>Pähklitest lähemalt</a:t>
            </a:r>
            <a:endParaRPr lang="et-EE" dirty="0"/>
          </a:p>
        </p:txBody>
      </p:sp>
      <p:pic>
        <p:nvPicPr>
          <p:cNvPr id="4" name="Pil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345802"/>
            <a:ext cx="1847259" cy="1483965"/>
          </a:xfrm>
          <a:prstGeom prst="rect">
            <a:avLst/>
          </a:prstGeom>
        </p:spPr>
      </p:pic>
      <p:pic>
        <p:nvPicPr>
          <p:cNvPr id="5" name="Pil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2499742"/>
            <a:ext cx="2520280" cy="2520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lt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39" y="139555"/>
            <a:ext cx="2040632" cy="1896457"/>
          </a:xfrm>
          <a:prstGeom prst="rect">
            <a:avLst/>
          </a:prstGeom>
        </p:spPr>
      </p:pic>
      <p:sp>
        <p:nvSpPr>
          <p:cNvPr id="3" name="Alapealkiri 2"/>
          <p:cNvSpPr>
            <a:spLocks noGrp="1"/>
          </p:cNvSpPr>
          <p:nvPr>
            <p:ph type="subTitle" idx="1"/>
          </p:nvPr>
        </p:nvSpPr>
        <p:spPr/>
        <p:txBody>
          <a:bodyPr/>
          <a:lstStyle/>
          <a:p>
            <a:r>
              <a:rPr lang="et-EE" dirty="0" smtClean="0">
                <a:effectLst>
                  <a:glow rad="63500">
                    <a:schemeClr val="bg1">
                      <a:alpha val="40000"/>
                    </a:schemeClr>
                  </a:glow>
                </a:effectLst>
              </a:rPr>
              <a:t>Botaanika ja kulinaaria</a:t>
            </a:r>
          </a:p>
          <a:p>
            <a:r>
              <a:rPr lang="et-EE" dirty="0" smtClean="0">
                <a:effectLst>
                  <a:glow rad="63500">
                    <a:schemeClr val="bg1">
                      <a:alpha val="40000"/>
                    </a:schemeClr>
                  </a:glow>
                </a:effectLst>
              </a:rPr>
              <a:t>Tervislik või kahjulik</a:t>
            </a:r>
            <a:endParaRPr lang="et-EE" dirty="0">
              <a:effectLst>
                <a:glow rad="63500">
                  <a:schemeClr val="bg1">
                    <a:alpha val="40000"/>
                  </a:schemeClr>
                </a:glow>
              </a:effectLst>
            </a:endParaRPr>
          </a:p>
        </p:txBody>
      </p:sp>
      <p:sp>
        <p:nvSpPr>
          <p:cNvPr id="8" name="Ristkülik 7"/>
          <p:cNvSpPr/>
          <p:nvPr/>
        </p:nvSpPr>
        <p:spPr>
          <a:xfrm>
            <a:off x="2127262" y="123478"/>
            <a:ext cx="4889480" cy="1862048"/>
          </a:xfrm>
          <a:prstGeom prst="rect">
            <a:avLst/>
          </a:prstGeom>
          <a:noFill/>
        </p:spPr>
        <p:txBody>
          <a:bodyPr wrap="none" lIns="91440" tIns="45720" rIns="91440" bIns="45720">
            <a:spAutoFit/>
          </a:bodyPr>
          <a:lstStyle/>
          <a:p>
            <a:pPr algn="ctr"/>
            <a:r>
              <a:rPr lang="et-EE" sz="115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Pähklid</a:t>
            </a:r>
            <a:endParaRPr lang="et-EE" sz="115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75544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38438"/>
            <a:ext cx="8280920" cy="3693319"/>
          </a:xfrm>
          <a:prstGeom prst="rect">
            <a:avLst/>
          </a:prstGeom>
          <a:noFill/>
        </p:spPr>
        <p:txBody>
          <a:bodyPr wrap="square" rtlCol="0">
            <a:spAutoFit/>
          </a:bodyPr>
          <a:lstStyle/>
          <a:p>
            <a:r>
              <a:rPr lang="et-EE" dirty="0" smtClean="0"/>
              <a:t>100 g sisaldab: 679 kcal; 62,4 g rasva; 12,6 g proteiini; 9,4 g süsivesikuid; 2,5 g mineraale; 3,2 mg vitamiine: </a:t>
            </a:r>
            <a:r>
              <a:rPr lang="et-EE" dirty="0" err="1" smtClean="0"/>
              <a:t>tiamiini</a:t>
            </a:r>
            <a:r>
              <a:rPr lang="et-EE" dirty="0" smtClean="0"/>
              <a:t> (optimismi vitamiin), </a:t>
            </a:r>
            <a:r>
              <a:rPr lang="et-EE" dirty="0" err="1" smtClean="0"/>
              <a:t>koliini</a:t>
            </a:r>
            <a:r>
              <a:rPr lang="et-EE" dirty="0" smtClean="0"/>
              <a:t> (piisav kogus tagab aju- ja närvisüsteemi hea töö, vähendab stressi, soodustab rasvade omastamist, parandab maksa ja sapipõie tööd</a:t>
            </a:r>
            <a:r>
              <a:rPr lang="et-EE" dirty="0"/>
              <a:t>, pidurdab </a:t>
            </a:r>
            <a:r>
              <a:rPr lang="et-EE" dirty="0" smtClean="0"/>
              <a:t>vananemist, alandab kolesteroolitaset); kaaliumit ja fosforit, rauda, magneesiumi, vaske. </a:t>
            </a:r>
          </a:p>
          <a:p>
            <a:endParaRPr lang="et-EE" dirty="0" smtClean="0"/>
          </a:p>
          <a:p>
            <a:endParaRPr lang="et-EE" dirty="0"/>
          </a:p>
          <a:p>
            <a:r>
              <a:rPr lang="et-EE" dirty="0" smtClean="0"/>
              <a:t>Valgu- ja kiudainerikkad. Tagavad soole normaalse tegevuse. Piisav kiudainete kogus hoiab naatriumi taseme organismis minimaalse ja tagab neerude korraliku funktsioneerimise. </a:t>
            </a:r>
          </a:p>
          <a:p>
            <a:endParaRPr lang="et-EE" dirty="0"/>
          </a:p>
          <a:p>
            <a:r>
              <a:rPr lang="et-EE" dirty="0" smtClean="0"/>
              <a:t>Koorega sarapuupähkleid säilita toatemperatuuril. Kooreta pähkleid hermeetiliselt suletud nõus, toatemperatuuril kuni 1 kuu, külmikus 3-4 kuud.</a:t>
            </a:r>
            <a:endParaRPr lang="et-EE" dirty="0"/>
          </a:p>
        </p:txBody>
      </p:sp>
      <p:sp>
        <p:nvSpPr>
          <p:cNvPr id="3" name="Ristkülik 2"/>
          <p:cNvSpPr/>
          <p:nvPr/>
        </p:nvSpPr>
        <p:spPr>
          <a:xfrm>
            <a:off x="1638973" y="51470"/>
            <a:ext cx="4555607"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Sarapuupähkel</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4" y="123478"/>
            <a:ext cx="1459459"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al 4"/>
          <p:cNvSpPr/>
          <p:nvPr/>
        </p:nvSpPr>
        <p:spPr>
          <a:xfrm>
            <a:off x="323528" y="254794"/>
            <a:ext cx="43204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Ümarnurkne ristkülik 5"/>
          <p:cNvSpPr/>
          <p:nvPr/>
        </p:nvSpPr>
        <p:spPr>
          <a:xfrm>
            <a:off x="4067944" y="2767695"/>
            <a:ext cx="4896544" cy="30811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t-EE" sz="1400" dirty="0" smtClean="0">
                <a:effectLst>
                  <a:outerShdw blurRad="38100" dist="38100" dir="2700000" algn="tl">
                    <a:srgbClr val="000000">
                      <a:alpha val="43137"/>
                    </a:srgbClr>
                  </a:outerShdw>
                </a:effectLst>
              </a:rPr>
              <a:t>Erinevad allikad võivad anda pisut erinevaid arvandmeid</a:t>
            </a:r>
            <a:endParaRPr lang="et-EE"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39731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84" y="533115"/>
            <a:ext cx="6849431" cy="4077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2304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3478"/>
            <a:ext cx="3672408" cy="4887235"/>
          </a:xfrm>
          <a:prstGeom prst="rect">
            <a:avLst/>
          </a:prstGeom>
          <a:ln>
            <a:noFill/>
          </a:ln>
          <a:effectLst>
            <a:softEdge rad="635000"/>
          </a:effectLst>
        </p:spPr>
      </p:pic>
      <p:sp>
        <p:nvSpPr>
          <p:cNvPr id="3" name="TextBox 2"/>
          <p:cNvSpPr txBox="1"/>
          <p:nvPr/>
        </p:nvSpPr>
        <p:spPr>
          <a:xfrm>
            <a:off x="4261674" y="987574"/>
            <a:ext cx="4486790" cy="3693319"/>
          </a:xfrm>
          <a:prstGeom prst="rect">
            <a:avLst/>
          </a:prstGeom>
          <a:noFill/>
        </p:spPr>
        <p:txBody>
          <a:bodyPr wrap="square" rtlCol="0">
            <a:spAutoFit/>
          </a:bodyPr>
          <a:lstStyle/>
          <a:p>
            <a:r>
              <a:rPr lang="et-EE" dirty="0" smtClean="0"/>
              <a:t>Võrdluseks on kasutatud Leiburi </a:t>
            </a:r>
            <a:r>
              <a:rPr lang="et-EE" dirty="0" err="1" smtClean="0"/>
              <a:t>Ruksi</a:t>
            </a:r>
            <a:r>
              <a:rPr lang="et-EE" dirty="0" smtClean="0"/>
              <a:t> näitajaid. Selle energiasisaldus on 983 </a:t>
            </a:r>
            <a:r>
              <a:rPr lang="et-EE" dirty="0" err="1" smtClean="0"/>
              <a:t>KJ</a:t>
            </a:r>
            <a:r>
              <a:rPr lang="et-EE" dirty="0" smtClean="0"/>
              <a:t> (235 kcal); väherasvane – 100 g leivas on rasvu 1,0 g; valke 5,2 g; süsivesikuid 53,0 g ja kiudaineid 4,8 g.</a:t>
            </a:r>
          </a:p>
          <a:p>
            <a:endParaRPr lang="et-EE" dirty="0"/>
          </a:p>
          <a:p>
            <a:r>
              <a:rPr lang="et-EE" dirty="0" err="1" smtClean="0"/>
              <a:t>Ruks</a:t>
            </a:r>
            <a:r>
              <a:rPr lang="et-EE" dirty="0" smtClean="0"/>
              <a:t> on traditsiooniliselt </a:t>
            </a:r>
            <a:r>
              <a:rPr lang="et-EE" dirty="0"/>
              <a:t>kääritatud rukkijuuretisega mahlane vähese köömnesisaldusega leib, peal kliipuiste.</a:t>
            </a:r>
          </a:p>
          <a:p>
            <a:endParaRPr lang="et-EE" dirty="0"/>
          </a:p>
          <a:p>
            <a:r>
              <a:rPr lang="et-EE" dirty="0">
                <a:solidFill>
                  <a:schemeClr val="bg1">
                    <a:lumMod val="50000"/>
                  </a:schemeClr>
                </a:solidFill>
              </a:rPr>
              <a:t>Leiburi </a:t>
            </a:r>
            <a:r>
              <a:rPr lang="et-EE" dirty="0" err="1">
                <a:solidFill>
                  <a:schemeClr val="bg1">
                    <a:lumMod val="50000"/>
                  </a:schemeClr>
                </a:solidFill>
              </a:rPr>
              <a:t>Ruks</a:t>
            </a:r>
            <a:r>
              <a:rPr lang="et-EE" dirty="0">
                <a:solidFill>
                  <a:schemeClr val="bg1">
                    <a:lumMod val="50000"/>
                  </a:schemeClr>
                </a:solidFill>
              </a:rPr>
              <a:t> märgiti ära pagaritoodete kategoorias uute toodete konkursil “Eesti Parim Toiduaine </a:t>
            </a:r>
            <a:r>
              <a:rPr lang="et-EE" dirty="0" err="1">
                <a:solidFill>
                  <a:schemeClr val="bg1">
                    <a:lumMod val="50000"/>
                  </a:schemeClr>
                </a:solidFill>
              </a:rPr>
              <a:t>2011</a:t>
            </a:r>
            <a:r>
              <a:rPr lang="et-EE" dirty="0" err="1" smtClean="0">
                <a:solidFill>
                  <a:schemeClr val="bg1">
                    <a:lumMod val="50000"/>
                  </a:schemeClr>
                </a:solidFill>
              </a:rPr>
              <a:t>″</a:t>
            </a:r>
            <a:r>
              <a:rPr lang="et-EE" dirty="0" smtClean="0">
                <a:solidFill>
                  <a:schemeClr val="bg1">
                    <a:lumMod val="50000"/>
                  </a:schemeClr>
                </a:solidFill>
              </a:rPr>
              <a:t>.</a:t>
            </a:r>
            <a:endParaRPr lang="et-EE" dirty="0">
              <a:solidFill>
                <a:schemeClr val="bg1">
                  <a:lumMod val="50000"/>
                </a:schemeClr>
              </a:solidFill>
            </a:endParaRPr>
          </a:p>
        </p:txBody>
      </p:sp>
    </p:spTree>
    <p:extLst>
      <p:ext uri="{BB962C8B-B14F-4D97-AF65-F5344CB8AC3E}">
        <p14:creationId xmlns:p14="http://schemas.microsoft.com/office/powerpoint/2010/main" val="13008642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047" y="533115"/>
            <a:ext cx="6839905" cy="4077269"/>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8462">
            <a:off x="201974" y="324531"/>
            <a:ext cx="1495117" cy="373779"/>
          </a:xfrm>
          <a:prstGeom prst="rect">
            <a:avLst/>
          </a:prstGeom>
        </p:spPr>
      </p:pic>
    </p:spTree>
    <p:extLst>
      <p:ext uri="{BB962C8B-B14F-4D97-AF65-F5344CB8AC3E}">
        <p14:creationId xmlns:p14="http://schemas.microsoft.com/office/powerpoint/2010/main" val="19440262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523589"/>
            <a:ext cx="6868484" cy="4096322"/>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156231"/>
            <a:ext cx="1371172" cy="1119375"/>
          </a:xfrm>
          <a:prstGeom prst="rect">
            <a:avLst/>
          </a:prstGeom>
        </p:spPr>
      </p:pic>
    </p:spTree>
    <p:extLst>
      <p:ext uri="{BB962C8B-B14F-4D97-AF65-F5344CB8AC3E}">
        <p14:creationId xmlns:p14="http://schemas.microsoft.com/office/powerpoint/2010/main" val="12710587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84" y="518826"/>
            <a:ext cx="6849431" cy="4105848"/>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95486"/>
            <a:ext cx="1070169" cy="764549"/>
          </a:xfrm>
          <a:prstGeom prst="rect">
            <a:avLst/>
          </a:prstGeom>
        </p:spPr>
      </p:pic>
    </p:spTree>
    <p:extLst>
      <p:ext uri="{BB962C8B-B14F-4D97-AF65-F5344CB8AC3E}">
        <p14:creationId xmlns:p14="http://schemas.microsoft.com/office/powerpoint/2010/main" val="33103755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83518"/>
            <a:ext cx="4241408" cy="2520000"/>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858" y="483518"/>
            <a:ext cx="4217622" cy="252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6157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83518"/>
            <a:ext cx="4223496" cy="2520000"/>
          </a:xfrm>
          <a:prstGeom prst="rect">
            <a:avLst/>
          </a:prstGeom>
          <a:ln>
            <a:noFill/>
          </a:ln>
          <a:effectLst>
            <a:outerShdw blurRad="292100" dist="139700" dir="2700000" algn="tl" rotWithShape="0">
              <a:srgbClr val="333333">
                <a:alpha val="65000"/>
              </a:srgbClr>
            </a:outerShdw>
          </a:effectLst>
        </p:spPr>
      </p:pic>
      <p:pic>
        <p:nvPicPr>
          <p:cNvPr id="4" name="Pil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236" y="483518"/>
            <a:ext cx="4235244" cy="252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39907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28352"/>
            <a:ext cx="6878010" cy="4086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4786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047" y="509299"/>
            <a:ext cx="6839905" cy="4124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78749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18826"/>
            <a:ext cx="6878010" cy="4105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045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714"/>
            <a:ext cx="6858000" cy="5143500"/>
          </a:xfrm>
          <a:prstGeom prst="rect">
            <a:avLst/>
          </a:prstGeom>
          <a:ln>
            <a:noFill/>
          </a:ln>
          <a:effectLst>
            <a:softEdge rad="112500"/>
          </a:effectLst>
        </p:spPr>
      </p:pic>
      <p:sp>
        <p:nvSpPr>
          <p:cNvPr id="3" name="TextBox 2"/>
          <p:cNvSpPr txBox="1"/>
          <p:nvPr/>
        </p:nvSpPr>
        <p:spPr>
          <a:xfrm>
            <a:off x="5796136" y="4240634"/>
            <a:ext cx="2520280" cy="369332"/>
          </a:xfrm>
          <a:prstGeom prst="rect">
            <a:avLst/>
          </a:prstGeom>
          <a:noFill/>
        </p:spPr>
        <p:txBody>
          <a:bodyPr wrap="square" rtlCol="0">
            <a:spAutoFit/>
          </a:bodyPr>
          <a:lstStyle/>
          <a:p>
            <a:r>
              <a:rPr lang="et-EE" dirty="0" smtClean="0">
                <a:solidFill>
                  <a:schemeClr val="bg2">
                    <a:lumMod val="10000"/>
                  </a:schemeClr>
                </a:solidFill>
                <a:effectLst>
                  <a:outerShdw blurRad="38100" dist="38100" dir="2700000" algn="tl">
                    <a:srgbClr val="000000">
                      <a:alpha val="43137"/>
                    </a:srgbClr>
                  </a:outerShdw>
                </a:effectLst>
              </a:rPr>
              <a:t>Sarapuu</a:t>
            </a:r>
            <a:endParaRPr lang="et-EE" dirty="0">
              <a:solidFill>
                <a:schemeClr val="bg2">
                  <a:lumMod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93598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84" y="523589"/>
            <a:ext cx="6849431" cy="4096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23039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574" y="678352"/>
            <a:ext cx="6820852" cy="4086796"/>
          </a:xfrm>
          <a:prstGeom prst="rect">
            <a:avLst/>
          </a:prstGeom>
          <a:ln>
            <a:noFill/>
          </a:ln>
          <a:effectLst>
            <a:outerShdw blurRad="292100" dist="139700" dir="2700000" algn="tl" rotWithShape="0">
              <a:srgbClr val="333333">
                <a:alpha val="65000"/>
              </a:srgbClr>
            </a:outerShdw>
          </a:effectLst>
        </p:spPr>
      </p:pic>
      <p:pic>
        <p:nvPicPr>
          <p:cNvPr id="2" name="Pil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5486"/>
            <a:ext cx="3427028" cy="862112"/>
          </a:xfrm>
          <a:prstGeom prst="rect">
            <a:avLst/>
          </a:prstGeom>
        </p:spPr>
      </p:pic>
    </p:spTree>
    <p:extLst>
      <p:ext uri="{BB962C8B-B14F-4D97-AF65-F5344CB8AC3E}">
        <p14:creationId xmlns:p14="http://schemas.microsoft.com/office/powerpoint/2010/main" val="11599648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810" y="537878"/>
            <a:ext cx="6830379" cy="4067743"/>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8" y="78766"/>
            <a:ext cx="3525408" cy="842793"/>
          </a:xfrm>
          <a:prstGeom prst="rect">
            <a:avLst/>
          </a:prstGeom>
        </p:spPr>
      </p:pic>
    </p:spTree>
    <p:extLst>
      <p:ext uri="{BB962C8B-B14F-4D97-AF65-F5344CB8AC3E}">
        <p14:creationId xmlns:p14="http://schemas.microsoft.com/office/powerpoint/2010/main" val="41210078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21" y="537878"/>
            <a:ext cx="6858958" cy="4067743"/>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30998"/>
            <a:ext cx="3877949" cy="909555"/>
          </a:xfrm>
          <a:prstGeom prst="rect">
            <a:avLst/>
          </a:prstGeom>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6108" y="1021694"/>
            <a:ext cx="2168260" cy="396000"/>
          </a:xfrm>
          <a:prstGeom prst="rect">
            <a:avLst/>
          </a:prstGeom>
        </p:spPr>
      </p:pic>
    </p:spTree>
    <p:extLst>
      <p:ext uri="{BB962C8B-B14F-4D97-AF65-F5344CB8AC3E}">
        <p14:creationId xmlns:p14="http://schemas.microsoft.com/office/powerpoint/2010/main" val="8463270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21" y="533115"/>
            <a:ext cx="6858958" cy="4077269"/>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882" y="1059582"/>
            <a:ext cx="2692566" cy="1322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96113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52" y="512643"/>
            <a:ext cx="4245140" cy="2520000"/>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501591"/>
            <a:ext cx="4239253" cy="2520000"/>
          </a:xfrm>
          <a:prstGeom prst="rect">
            <a:avLst/>
          </a:prstGeom>
          <a:ln>
            <a:noFill/>
          </a:ln>
          <a:effectLst>
            <a:outerShdw blurRad="292100" dist="139700" dir="2700000" algn="tl" rotWithShape="0">
              <a:srgbClr val="333333">
                <a:alpha val="65000"/>
              </a:srgbClr>
            </a:outerShdw>
          </a:effectLst>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0743">
            <a:off x="256015" y="3728373"/>
            <a:ext cx="952500" cy="952500"/>
          </a:xfrm>
          <a:prstGeom prst="rect">
            <a:avLst/>
          </a:prstGeom>
        </p:spPr>
      </p:pic>
    </p:spTree>
    <p:extLst>
      <p:ext uri="{BB962C8B-B14F-4D97-AF65-F5344CB8AC3E}">
        <p14:creationId xmlns:p14="http://schemas.microsoft.com/office/powerpoint/2010/main" val="32026863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9502"/>
            <a:ext cx="4194166" cy="2520000"/>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0743">
            <a:off x="256015" y="3728373"/>
            <a:ext cx="952500" cy="952500"/>
          </a:xfrm>
          <a:prstGeom prst="rect">
            <a:avLst/>
          </a:prstGeom>
        </p:spPr>
      </p:pic>
    </p:spTree>
    <p:extLst>
      <p:ext uri="{BB962C8B-B14F-4D97-AF65-F5344CB8AC3E}">
        <p14:creationId xmlns:p14="http://schemas.microsoft.com/office/powerpoint/2010/main" val="33242722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04536"/>
            <a:ext cx="6878010" cy="4134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40839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21" y="533115"/>
            <a:ext cx="6858958" cy="4077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88202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21" y="523589"/>
            <a:ext cx="6858958" cy="4096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9348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8829"/>
            <a:ext cx="7715250" cy="5143500"/>
          </a:xfrm>
          <a:prstGeom prst="rect">
            <a:avLst/>
          </a:prstGeom>
          <a:ln>
            <a:noFill/>
          </a:ln>
          <a:effectLst>
            <a:softEdge rad="112500"/>
          </a:effectLst>
        </p:spPr>
      </p:pic>
      <p:sp>
        <p:nvSpPr>
          <p:cNvPr id="3" name="TextBox 2"/>
          <p:cNvSpPr txBox="1"/>
          <p:nvPr/>
        </p:nvSpPr>
        <p:spPr>
          <a:xfrm>
            <a:off x="5796136" y="4578682"/>
            <a:ext cx="2520280"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Sarapuu pähklid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30610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21" y="523589"/>
            <a:ext cx="6858958" cy="4096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09229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14062"/>
            <a:ext cx="6878010" cy="411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86233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14062"/>
            <a:ext cx="6878010" cy="411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8947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84" y="523589"/>
            <a:ext cx="6849431" cy="4096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27366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231" y="518826"/>
            <a:ext cx="6887537" cy="4105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16262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09299"/>
            <a:ext cx="6878010" cy="4124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64516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518826"/>
            <a:ext cx="6868484" cy="4105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4420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231" y="509299"/>
            <a:ext cx="6887537" cy="4124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47681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09299"/>
            <a:ext cx="6878010" cy="4124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00295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18826"/>
            <a:ext cx="6878010" cy="4105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2370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74" y="-6824"/>
            <a:ext cx="7715250" cy="5143500"/>
          </a:xfrm>
          <a:prstGeom prst="rect">
            <a:avLst/>
          </a:prstGeom>
          <a:ln>
            <a:noFill/>
          </a:ln>
          <a:effectLst>
            <a:softEdge rad="112500"/>
          </a:effectLst>
        </p:spPr>
      </p:pic>
      <p:sp>
        <p:nvSpPr>
          <p:cNvPr id="3" name="TextBox 2"/>
          <p:cNvSpPr txBox="1"/>
          <p:nvPr/>
        </p:nvSpPr>
        <p:spPr>
          <a:xfrm>
            <a:off x="5580112" y="4578682"/>
            <a:ext cx="2952328" cy="369332"/>
          </a:xfrm>
          <a:prstGeom prst="rect">
            <a:avLst/>
          </a:prstGeom>
          <a:noFill/>
        </p:spPr>
        <p:txBody>
          <a:bodyPr wrap="square" rtlCol="0">
            <a:spAutoFit/>
          </a:bodyPr>
          <a:lstStyle/>
          <a:p>
            <a:r>
              <a:rPr lang="et-EE" dirty="0" smtClean="0">
                <a:solidFill>
                  <a:srgbClr val="FFFF00"/>
                </a:solidFill>
                <a:effectLst>
                  <a:outerShdw blurRad="38100" dist="38100" dir="2700000" algn="tl">
                    <a:srgbClr val="000000">
                      <a:alpha val="43137"/>
                    </a:srgbClr>
                  </a:outerShdw>
                </a:effectLst>
              </a:rPr>
              <a:t>Sarapuu isasõied kobarais</a:t>
            </a:r>
            <a:endParaRPr lang="et-EE" dirty="0">
              <a:solidFill>
                <a:srgbClr val="FFFF00"/>
              </a:solidFill>
              <a:effectLst>
                <a:outerShdw blurRad="38100" dist="38100" dir="2700000" algn="tl">
                  <a:srgbClr val="000000">
                    <a:alpha val="43137"/>
                  </a:srgbClr>
                </a:outerShdw>
              </a:effectLst>
            </a:endParaRPr>
          </a:p>
        </p:txBody>
      </p:sp>
      <p:pic>
        <p:nvPicPr>
          <p:cNvPr id="4" name="Pil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39502"/>
            <a:ext cx="2466328" cy="1707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268932" y="1666113"/>
            <a:ext cx="1071736" cy="369332"/>
          </a:xfrm>
          <a:prstGeom prst="rect">
            <a:avLst/>
          </a:prstGeom>
          <a:noFill/>
        </p:spPr>
        <p:txBody>
          <a:bodyPr wrap="square" rtlCol="0">
            <a:spAutoFit/>
          </a:bodyPr>
          <a:lstStyle/>
          <a:p>
            <a:r>
              <a:rPr lang="et-EE" dirty="0" smtClean="0">
                <a:solidFill>
                  <a:srgbClr val="FFFF00"/>
                </a:solidFill>
                <a:effectLst>
                  <a:outerShdw blurRad="38100" dist="38100" dir="2700000" algn="tl">
                    <a:srgbClr val="000000">
                      <a:alpha val="43137"/>
                    </a:srgbClr>
                  </a:outerShdw>
                </a:effectLst>
              </a:rPr>
              <a:t>emasõis</a:t>
            </a:r>
            <a:endParaRPr lang="et-EE"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77394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047" y="533115"/>
            <a:ext cx="6839905" cy="4077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34652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84" y="518826"/>
            <a:ext cx="6849431" cy="4105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93124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518826"/>
            <a:ext cx="6868484" cy="41058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83140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231" y="514062"/>
            <a:ext cx="6887537" cy="411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64326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28352"/>
            <a:ext cx="6849431" cy="4086796"/>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571" y="915566"/>
            <a:ext cx="4173027" cy="252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03049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231" y="514062"/>
            <a:ext cx="6887537" cy="411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40092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231" y="504536"/>
            <a:ext cx="6887537" cy="4134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71494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68" y="499773"/>
            <a:ext cx="6897063" cy="4143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6898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514062"/>
            <a:ext cx="6868484" cy="411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2365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79" y="509299"/>
            <a:ext cx="6925642" cy="4124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896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766510"/>
            <a:ext cx="6354062" cy="3610479"/>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5606" y="1478192"/>
            <a:ext cx="490345"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l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253" y="3579862"/>
            <a:ext cx="490345"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81" y="2139702"/>
            <a:ext cx="490345"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l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81" y="766510"/>
            <a:ext cx="490345"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lt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81" y="2864546"/>
            <a:ext cx="490345"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2525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509299"/>
            <a:ext cx="6868484" cy="4124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76814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79" y="537878"/>
            <a:ext cx="6925642" cy="4067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39230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stkülik 1"/>
          <p:cNvSpPr/>
          <p:nvPr/>
        </p:nvSpPr>
        <p:spPr>
          <a:xfrm>
            <a:off x="395536" y="466527"/>
            <a:ext cx="3360856" cy="923330"/>
          </a:xfrm>
          <a:prstGeom prst="rect">
            <a:avLst/>
          </a:prstGeom>
          <a:noFill/>
        </p:spPr>
        <p:txBody>
          <a:bodyPr wrap="none" lIns="91440" tIns="45720" rIns="91440" bIns="45720">
            <a:spAutoFit/>
          </a:bodyPr>
          <a:lstStyle/>
          <a:p>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Infoallikad</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467544" y="1995686"/>
            <a:ext cx="8280920" cy="1754326"/>
          </a:xfrm>
          <a:prstGeom prst="rect">
            <a:avLst/>
          </a:prstGeom>
          <a:noFill/>
        </p:spPr>
        <p:txBody>
          <a:bodyPr wrap="square" rtlCol="0">
            <a:spAutoFit/>
          </a:bodyPr>
          <a:lstStyle/>
          <a:p>
            <a:pPr marL="285750" indent="-285750">
              <a:buBlip>
                <a:blip r:embed="rId2"/>
              </a:buBlip>
            </a:pPr>
            <a:r>
              <a:rPr lang="et-EE" dirty="0" smtClean="0"/>
              <a:t>Pildid pärinevad netiavarustest ning kasutatud on peamiselt </a:t>
            </a:r>
            <a:r>
              <a:rPr lang="et-EE" dirty="0" err="1" smtClean="0"/>
              <a:t>Google</a:t>
            </a:r>
            <a:r>
              <a:rPr lang="et-EE" dirty="0" smtClean="0"/>
              <a:t> otsingul leitud vabavaralisi pilte (kui pildil pole märgitud teisiti)</a:t>
            </a:r>
          </a:p>
          <a:p>
            <a:pPr marL="285750" indent="-285750">
              <a:buBlip>
                <a:blip r:embed="rId2"/>
              </a:buBlip>
            </a:pPr>
            <a:r>
              <a:rPr lang="et-EE" dirty="0"/>
              <a:t>Toitumisalane sait </a:t>
            </a:r>
            <a:r>
              <a:rPr lang="et-EE" dirty="0">
                <a:hlinkClick r:id="rId3"/>
              </a:rPr>
              <a:t>http://www.toitumine.ee</a:t>
            </a:r>
            <a:r>
              <a:rPr lang="et-EE" dirty="0" smtClean="0">
                <a:hlinkClick r:id="rId3"/>
              </a:rPr>
              <a:t>/</a:t>
            </a:r>
            <a:r>
              <a:rPr lang="et-EE" dirty="0" smtClean="0"/>
              <a:t> </a:t>
            </a:r>
          </a:p>
          <a:p>
            <a:pPr marL="285750" indent="-285750">
              <a:buBlip>
                <a:blip r:embed="rId2"/>
              </a:buBlip>
            </a:pPr>
            <a:r>
              <a:rPr lang="et-EE" dirty="0" smtClean="0"/>
              <a:t>Vaata ka </a:t>
            </a:r>
            <a:r>
              <a:rPr lang="et-EE" u="sng" dirty="0">
                <a:hlinkClick r:id="rId4"/>
              </a:rPr>
              <a:t>http://www.toitumine.ee/tapse-energiasoovituse-kalkulaator</a:t>
            </a:r>
            <a:r>
              <a:rPr lang="et-EE" u="sng" dirty="0" smtClean="0">
                <a:hlinkClick r:id="rId4"/>
              </a:rPr>
              <a:t>/</a:t>
            </a:r>
            <a:r>
              <a:rPr lang="et-EE" u="sng" dirty="0" smtClean="0"/>
              <a:t>  </a:t>
            </a:r>
          </a:p>
          <a:p>
            <a:pPr marL="285750" indent="-285750">
              <a:buBlip>
                <a:blip r:embed="rId2"/>
              </a:buBlip>
            </a:pPr>
            <a:r>
              <a:rPr lang="et-EE" dirty="0" smtClean="0"/>
              <a:t>Algidee pärineb </a:t>
            </a:r>
            <a:r>
              <a:rPr lang="et-EE" dirty="0" smtClean="0">
                <a:hlinkClick r:id="rId5"/>
              </a:rPr>
              <a:t>Koduhaldja </a:t>
            </a:r>
            <a:r>
              <a:rPr lang="et-EE" dirty="0" err="1" smtClean="0">
                <a:hlinkClick r:id="rId5"/>
              </a:rPr>
              <a:t>blogist</a:t>
            </a:r>
            <a:endParaRPr lang="et-EE" dirty="0" smtClean="0"/>
          </a:p>
          <a:p>
            <a:pPr marL="285750" indent="-285750">
              <a:buBlip>
                <a:blip r:embed="rId2"/>
              </a:buBlip>
            </a:pPr>
            <a:r>
              <a:rPr lang="et-EE" dirty="0">
                <a:hlinkClick r:id="rId6"/>
              </a:rPr>
              <a:t>Toidu koostise </a:t>
            </a:r>
            <a:r>
              <a:rPr lang="et-EE" dirty="0" smtClean="0">
                <a:hlinkClick r:id="rId6"/>
              </a:rPr>
              <a:t>andmebaas</a:t>
            </a:r>
            <a:endParaRPr lang="et-EE" dirty="0" smtClean="0"/>
          </a:p>
        </p:txBody>
      </p:sp>
      <p:sp>
        <p:nvSpPr>
          <p:cNvPr id="4" name="TextBox 3"/>
          <p:cNvSpPr txBox="1"/>
          <p:nvPr/>
        </p:nvSpPr>
        <p:spPr>
          <a:xfrm>
            <a:off x="5868144" y="4370495"/>
            <a:ext cx="3065402" cy="307777"/>
          </a:xfrm>
          <a:prstGeom prst="rect">
            <a:avLst/>
          </a:prstGeom>
          <a:noFill/>
        </p:spPr>
        <p:txBody>
          <a:bodyPr wrap="square" rtlCol="0">
            <a:spAutoFit/>
          </a:bodyPr>
          <a:lstStyle/>
          <a:p>
            <a:r>
              <a:rPr lang="et-EE" sz="1400" dirty="0" smtClean="0"/>
              <a:t>Koostanud  </a:t>
            </a:r>
            <a:r>
              <a:rPr lang="et-EE" sz="1400" dirty="0" err="1" smtClean="0"/>
              <a:t>Illar</a:t>
            </a:r>
            <a:r>
              <a:rPr lang="et-EE" sz="1400" dirty="0" smtClean="0"/>
              <a:t> </a:t>
            </a:r>
            <a:r>
              <a:rPr lang="et-EE" sz="1400" dirty="0" err="1" smtClean="0"/>
              <a:t>Leuhin</a:t>
            </a:r>
            <a:r>
              <a:rPr lang="et-EE" sz="1400" dirty="0"/>
              <a:t>, 2014 </a:t>
            </a:r>
            <a:endParaRPr lang="et-EE" sz="1400" dirty="0"/>
          </a:p>
        </p:txBody>
      </p:sp>
      <p:pic>
        <p:nvPicPr>
          <p:cNvPr id="5" name="Pilt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8670" y="4443958"/>
            <a:ext cx="523810" cy="190476"/>
          </a:xfrm>
          <a:prstGeom prst="rect">
            <a:avLst/>
          </a:prstGeom>
        </p:spPr>
      </p:pic>
      <p:pic>
        <p:nvPicPr>
          <p:cNvPr id="6" name="Pilt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744" y="4443958"/>
            <a:ext cx="152400" cy="152400"/>
          </a:xfrm>
          <a:prstGeom prst="rect">
            <a:avLst/>
          </a:prstGeom>
        </p:spPr>
      </p:pic>
      <p:pic>
        <p:nvPicPr>
          <p:cNvPr id="1026" name="Picture 2" descr="http://www.ebu.ee/vabavara/creative_commons.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6096" y="4430158"/>
            <a:ext cx="179373"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5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7296"/>
            <a:ext cx="7620000" cy="5080000"/>
          </a:xfrm>
          <a:prstGeom prst="rect">
            <a:avLst/>
          </a:prstGeom>
          <a:ln>
            <a:noFill/>
          </a:ln>
          <a:effectLst>
            <a:softEdge rad="112500"/>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274" y="119562"/>
            <a:ext cx="2248214" cy="3172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233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0538"/>
            <a:ext cx="6858000" cy="5143500"/>
          </a:xfrm>
          <a:prstGeom prst="rect">
            <a:avLst/>
          </a:prstGeom>
          <a:ln>
            <a:noFill/>
          </a:ln>
          <a:effectLst>
            <a:softEdge rad="112500"/>
          </a:effectLst>
        </p:spPr>
      </p:pic>
      <p:sp>
        <p:nvSpPr>
          <p:cNvPr id="3" name="TextBox 2"/>
          <p:cNvSpPr txBox="1"/>
          <p:nvPr/>
        </p:nvSpPr>
        <p:spPr>
          <a:xfrm>
            <a:off x="5796136" y="4578682"/>
            <a:ext cx="2520280"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Sarapuu pähklid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5050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39502"/>
            <a:ext cx="1950720" cy="1298448"/>
          </a:xfrm>
          <a:prstGeom prst="rect">
            <a:avLst/>
          </a:prstGeom>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195486"/>
            <a:ext cx="2874955" cy="4675909"/>
          </a:xfrm>
          <a:prstGeom prst="rect">
            <a:avLst/>
          </a:prstGeom>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79" y="1666105"/>
            <a:ext cx="1938801" cy="1434713"/>
          </a:xfrm>
          <a:prstGeom prst="rect">
            <a:avLst/>
          </a:prstGeom>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1" y="3142828"/>
            <a:ext cx="1950720" cy="1301130"/>
          </a:xfrm>
          <a:prstGeom prst="rect">
            <a:avLst/>
          </a:prstGeom>
        </p:spPr>
      </p:pic>
      <p:pic>
        <p:nvPicPr>
          <p:cNvPr id="6" name="Pilt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1880" y="1457169"/>
            <a:ext cx="1962424" cy="2229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Ühe külje ümardatud nurkadega ristkülik 6"/>
          <p:cNvSpPr/>
          <p:nvPr/>
        </p:nvSpPr>
        <p:spPr>
          <a:xfrm>
            <a:off x="4734224" y="756918"/>
            <a:ext cx="720080" cy="666000"/>
          </a:xfrm>
          <a:prstGeom prst="round2Same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smtClean="0">
                <a:effectLst>
                  <a:outerShdw blurRad="38100" dist="38100" dir="2700000" algn="tl">
                    <a:srgbClr val="000000">
                      <a:alpha val="43137"/>
                    </a:srgbClr>
                  </a:outerShdw>
                </a:effectLst>
              </a:rPr>
              <a:t>0,37</a:t>
            </a:r>
            <a:endParaRPr lang="et-EE" dirty="0">
              <a:effectLst>
                <a:outerShdw blurRad="38100" dist="38100" dir="2700000" algn="tl">
                  <a:srgbClr val="000000">
                    <a:alpha val="43137"/>
                  </a:srgbClr>
                </a:outerShdw>
              </a:effectLst>
            </a:endParaRPr>
          </a:p>
        </p:txBody>
      </p:sp>
      <p:pic>
        <p:nvPicPr>
          <p:cNvPr id="8" name="Pilt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3198" y="583065"/>
            <a:ext cx="440810" cy="764549"/>
          </a:xfrm>
          <a:prstGeom prst="rect">
            <a:avLst/>
          </a:prstGeom>
        </p:spPr>
      </p:pic>
      <p:pic>
        <p:nvPicPr>
          <p:cNvPr id="9" name="Pilt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570344" y="778006"/>
            <a:ext cx="664491" cy="474725"/>
          </a:xfrm>
          <a:prstGeom prst="rect">
            <a:avLst/>
          </a:prstGeom>
        </p:spPr>
      </p:pic>
      <p:pic>
        <p:nvPicPr>
          <p:cNvPr id="10" name="Pilt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3135836" y="946233"/>
            <a:ext cx="757425" cy="189353"/>
          </a:xfrm>
          <a:prstGeom prst="rect">
            <a:avLst/>
          </a:prstGeom>
        </p:spPr>
      </p:pic>
      <p:sp>
        <p:nvSpPr>
          <p:cNvPr id="11" name="Ümarnurkne ristkülik 10"/>
          <p:cNvSpPr/>
          <p:nvPr/>
        </p:nvSpPr>
        <p:spPr>
          <a:xfrm>
            <a:off x="899592" y="1779662"/>
            <a:ext cx="432048" cy="1440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838079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66"/>
            <a:ext cx="6987079" cy="5143500"/>
          </a:xfrm>
          <a:prstGeom prst="rect">
            <a:avLst/>
          </a:prstGeom>
          <a:ln>
            <a:noFill/>
          </a:ln>
          <a:effectLst>
            <a:softEdge rad="112500"/>
          </a:effectLst>
        </p:spPr>
      </p:pic>
      <p:sp>
        <p:nvSpPr>
          <p:cNvPr id="3" name="TextBox 2"/>
          <p:cNvSpPr txBox="1"/>
          <p:nvPr/>
        </p:nvSpPr>
        <p:spPr>
          <a:xfrm>
            <a:off x="5436096" y="4578682"/>
            <a:ext cx="2880320"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Sarapuulehed ja -pähklid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8182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238438"/>
            <a:ext cx="8280920" cy="3693319"/>
          </a:xfrm>
          <a:prstGeom prst="rect">
            <a:avLst/>
          </a:prstGeom>
          <a:noFill/>
        </p:spPr>
        <p:txBody>
          <a:bodyPr wrap="square" rtlCol="0">
            <a:spAutoFit/>
          </a:bodyPr>
          <a:lstStyle/>
          <a:p>
            <a:r>
              <a:rPr lang="et-EE" dirty="0" smtClean="0"/>
              <a:t>100 g sisaldab: 698 kcal; 64 g rasva; 14,8 g proteiini; 13,7 g süsivesikuid; 1,9 g mineraale; 2,8 mg vitamiine.</a:t>
            </a:r>
          </a:p>
          <a:p>
            <a:endParaRPr lang="et-EE" dirty="0" smtClean="0"/>
          </a:p>
          <a:p>
            <a:r>
              <a:rPr lang="et-EE" dirty="0" smtClean="0"/>
              <a:t>Alandab kolesteroolitaset, soodustab südametegevust. Kõrge vitamiin E sisaldus (vananemisvastane), kõrge </a:t>
            </a:r>
            <a:r>
              <a:rPr lang="et-EE" dirty="0"/>
              <a:t>vitamiin H </a:t>
            </a:r>
            <a:r>
              <a:rPr lang="et-EE" dirty="0" smtClean="0"/>
              <a:t>ehk </a:t>
            </a:r>
            <a:r>
              <a:rPr lang="et-EE" dirty="0" err="1" smtClean="0"/>
              <a:t>biotiini</a:t>
            </a:r>
            <a:r>
              <a:rPr lang="et-EE" dirty="0" smtClean="0"/>
              <a:t> tase (nn iluvitamiin: aitab nahaprobleemide, rabedate küünte, tuhmide juuste korral). </a:t>
            </a:r>
          </a:p>
          <a:p>
            <a:endParaRPr lang="et-EE" dirty="0"/>
          </a:p>
          <a:p>
            <a:r>
              <a:rPr lang="et-EE" dirty="0" smtClean="0"/>
              <a:t>Ööpäevase </a:t>
            </a:r>
            <a:r>
              <a:rPr lang="et-EE" dirty="0" err="1" smtClean="0"/>
              <a:t>biotiinivajaduse</a:t>
            </a:r>
            <a:r>
              <a:rPr lang="et-EE" dirty="0" smtClean="0"/>
              <a:t> tagab 100 g pähkleid. Sisaldab rohkel koobaltit (vajalik adrenaliini reguleerimiseks). Kõrge kaaliumisisaldus. Mikroelemendid: jood, koobalt, mangaan, vask, tsink. </a:t>
            </a:r>
          </a:p>
          <a:p>
            <a:endParaRPr lang="et-EE" dirty="0"/>
          </a:p>
          <a:p>
            <a:r>
              <a:rPr lang="et-EE" dirty="0" smtClean="0"/>
              <a:t>Vana-Idamaa tarkus käskinud raskesti haigetel süüa rohkelt Kreeka pähkleid: see andvat tagasi elujõu.</a:t>
            </a:r>
            <a:endParaRPr lang="et-EE" dirty="0"/>
          </a:p>
        </p:txBody>
      </p:sp>
      <p:sp>
        <p:nvSpPr>
          <p:cNvPr id="3" name="Ristkülik 2"/>
          <p:cNvSpPr/>
          <p:nvPr/>
        </p:nvSpPr>
        <p:spPr>
          <a:xfrm>
            <a:off x="1636032" y="51470"/>
            <a:ext cx="4397551"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Kreeka pähkel</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3478"/>
            <a:ext cx="144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8424" y="393478"/>
            <a:ext cx="490343"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3275" y="3147814"/>
            <a:ext cx="490343"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l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8424" y="1810431"/>
            <a:ext cx="490343"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lt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8424" y="2499742"/>
            <a:ext cx="490343"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lt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4356" y="3867894"/>
            <a:ext cx="490343"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lt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8422" y="1059582"/>
            <a:ext cx="490345"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142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83518"/>
            <a:ext cx="8280920" cy="3693319"/>
          </a:xfrm>
          <a:prstGeom prst="rect">
            <a:avLst/>
          </a:prstGeom>
          <a:noFill/>
        </p:spPr>
        <p:txBody>
          <a:bodyPr wrap="square" rtlCol="0">
            <a:spAutoFit/>
          </a:bodyPr>
          <a:lstStyle/>
          <a:p>
            <a:r>
              <a:rPr lang="et-EE" dirty="0" smtClean="0"/>
              <a:t>Pähkel on botaaniliselt õistaime kuivvili.</a:t>
            </a:r>
          </a:p>
          <a:p>
            <a:r>
              <a:rPr lang="et-EE" dirty="0" smtClean="0"/>
              <a:t>Viljasein on kas kivistunud või puitunud. </a:t>
            </a:r>
          </a:p>
          <a:p>
            <a:r>
              <a:rPr lang="et-EE" dirty="0" smtClean="0"/>
              <a:t>Viljasein pole seemnega kokku kasvanud.</a:t>
            </a:r>
          </a:p>
          <a:p>
            <a:r>
              <a:rPr lang="et-EE" dirty="0" smtClean="0"/>
              <a:t>Moodustub mitmest sigimikust (erinevalt pähklikesest).</a:t>
            </a:r>
          </a:p>
          <a:p>
            <a:endParaRPr lang="et-EE" dirty="0"/>
          </a:p>
          <a:p>
            <a:r>
              <a:rPr lang="et-EE" dirty="0" smtClean="0"/>
              <a:t>Tavasõnavaras, eriti kulinaarias nimetatakse pähkliks mandleid, </a:t>
            </a:r>
            <a:r>
              <a:rPr lang="et-EE" dirty="0" err="1" smtClean="0"/>
              <a:t>pekani-hikkoripuu</a:t>
            </a:r>
            <a:r>
              <a:rPr lang="et-EE" dirty="0" smtClean="0"/>
              <a:t> vilju, pistaatsia, kreeka ja parapähkleid. Need ei ole botaanilises mõttes pähklid!</a:t>
            </a:r>
          </a:p>
          <a:p>
            <a:endParaRPr lang="et-EE" dirty="0"/>
          </a:p>
          <a:p>
            <a:r>
              <a:rPr lang="et-EE" dirty="0" smtClean="0"/>
              <a:t>Pähklid on näiteks: </a:t>
            </a:r>
          </a:p>
          <a:p>
            <a:pPr marL="285750" indent="-285750">
              <a:buBlip>
                <a:blip r:embed="rId2"/>
              </a:buBlip>
            </a:pPr>
            <a:r>
              <a:rPr lang="et-EE" dirty="0" smtClean="0"/>
              <a:t>Tamme tõru</a:t>
            </a:r>
          </a:p>
          <a:p>
            <a:pPr marL="285750" indent="-285750">
              <a:buBlip>
                <a:blip r:embed="rId2"/>
              </a:buBlip>
            </a:pPr>
            <a:r>
              <a:rPr lang="et-EE" dirty="0" smtClean="0"/>
              <a:t>Pöögi vili</a:t>
            </a:r>
          </a:p>
          <a:p>
            <a:pPr marL="285750" indent="-285750">
              <a:buBlip>
                <a:blip r:embed="rId2"/>
              </a:buBlip>
            </a:pPr>
            <a:r>
              <a:rPr lang="et-EE" dirty="0" smtClean="0"/>
              <a:t>Kastanipuu vili </a:t>
            </a:r>
            <a:br>
              <a:rPr lang="et-EE" dirty="0" smtClean="0"/>
            </a:br>
            <a:r>
              <a:rPr lang="et-EE" dirty="0" smtClean="0"/>
              <a:t>(samas: hobukastani vili on kupar!)</a:t>
            </a:r>
            <a:endParaRPr lang="et-EE" dirty="0"/>
          </a:p>
        </p:txBody>
      </p:sp>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2787774"/>
            <a:ext cx="2948595" cy="19718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1587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234950"/>
            <a:ext cx="6985000" cy="4673600"/>
          </a:xfrm>
          <a:prstGeom prst="rect">
            <a:avLst/>
          </a:prstGeom>
          <a:ln>
            <a:noFill/>
          </a:ln>
          <a:effectLst>
            <a:softEdge rad="112500"/>
          </a:effectLst>
        </p:spPr>
      </p:pic>
      <p:sp>
        <p:nvSpPr>
          <p:cNvPr id="3" name="TextBox 2"/>
          <p:cNvSpPr txBox="1"/>
          <p:nvPr/>
        </p:nvSpPr>
        <p:spPr>
          <a:xfrm>
            <a:off x="5796136" y="4578682"/>
            <a:ext cx="2520280"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Kreeka pähklipuu</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1005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146" y="20538"/>
            <a:ext cx="7375270" cy="5143500"/>
          </a:xfrm>
          <a:prstGeom prst="rect">
            <a:avLst/>
          </a:prstGeom>
          <a:ln>
            <a:noFill/>
          </a:ln>
          <a:effectLst>
            <a:softEdge rad="112500"/>
          </a:effectLst>
        </p:spPr>
      </p:pic>
      <p:sp>
        <p:nvSpPr>
          <p:cNvPr id="3" name="TextBox 2"/>
          <p:cNvSpPr txBox="1"/>
          <p:nvPr/>
        </p:nvSpPr>
        <p:spPr>
          <a:xfrm>
            <a:off x="5436096" y="4299942"/>
            <a:ext cx="2736304"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Kreeka pähklipuu viljad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3707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393" y="843558"/>
            <a:ext cx="3513079" cy="3513079"/>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485190"/>
            <a:ext cx="2038635" cy="2238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771550"/>
            <a:ext cx="2429214" cy="3753374"/>
          </a:xfrm>
          <a:prstGeom prst="rect">
            <a:avLst/>
          </a:prstGeom>
          <a:ln>
            <a:noFill/>
          </a:ln>
          <a:effectLst>
            <a:outerShdw blurRad="292100" dist="139700" dir="2700000" algn="tl" rotWithShape="0">
              <a:srgbClr val="333333">
                <a:alpha val="65000"/>
              </a:srgbClr>
            </a:outerShdw>
          </a:effectLst>
        </p:spPr>
      </p:pic>
      <p:sp>
        <p:nvSpPr>
          <p:cNvPr id="5" name="Ühe külje ümardatud nurkadega ristkülik 4"/>
          <p:cNvSpPr/>
          <p:nvPr/>
        </p:nvSpPr>
        <p:spPr>
          <a:xfrm>
            <a:off x="1642083" y="814250"/>
            <a:ext cx="720080" cy="630000"/>
          </a:xfrm>
          <a:prstGeom prst="round2Same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smtClean="0">
                <a:effectLst>
                  <a:outerShdw blurRad="38100" dist="38100" dir="2700000" algn="tl">
                    <a:srgbClr val="000000">
                      <a:alpha val="43137"/>
                    </a:srgbClr>
                  </a:outerShdw>
                </a:effectLst>
              </a:rPr>
              <a:t>0,35</a:t>
            </a:r>
            <a:endParaRPr lang="et-EE" dirty="0">
              <a:effectLst>
                <a:outerShdw blurRad="38100" dist="38100" dir="2700000" algn="tl">
                  <a:srgbClr val="000000">
                    <a:alpha val="43137"/>
                  </a:srgbClr>
                </a:outerShdw>
              </a:effectLst>
            </a:endParaRPr>
          </a:p>
        </p:txBody>
      </p:sp>
      <p:pic>
        <p:nvPicPr>
          <p:cNvPr id="6" name="Pil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655073"/>
            <a:ext cx="440810" cy="764549"/>
          </a:xfrm>
          <a:prstGeom prst="rect">
            <a:avLst/>
          </a:prstGeom>
        </p:spPr>
      </p:pic>
    </p:spTree>
    <p:extLst>
      <p:ext uri="{BB962C8B-B14F-4D97-AF65-F5344CB8AC3E}">
        <p14:creationId xmlns:p14="http://schemas.microsoft.com/office/powerpoint/2010/main" val="2522876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1857375"/>
            <a:ext cx="1905000" cy="1428750"/>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26" y="20538"/>
            <a:ext cx="7720075" cy="5143500"/>
          </a:xfrm>
          <a:prstGeom prst="rect">
            <a:avLst/>
          </a:prstGeom>
          <a:ln>
            <a:noFill/>
          </a:ln>
          <a:effectLst>
            <a:softEdge rad="112500"/>
          </a:effectLst>
        </p:spPr>
      </p:pic>
    </p:spTree>
    <p:extLst>
      <p:ext uri="{BB962C8B-B14F-4D97-AF65-F5344CB8AC3E}">
        <p14:creationId xmlns:p14="http://schemas.microsoft.com/office/powerpoint/2010/main" val="3901040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664" y="411510"/>
            <a:ext cx="6461760" cy="4315968"/>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33796"/>
            <a:ext cx="1533652" cy="4675909"/>
          </a:xfrm>
          <a:prstGeom prst="rect">
            <a:avLst/>
          </a:prstGeom>
        </p:spPr>
      </p:pic>
      <p:pic>
        <p:nvPicPr>
          <p:cNvPr id="4" name="Pil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4011910"/>
            <a:ext cx="490343"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3404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559570"/>
            <a:ext cx="7704856" cy="2308324"/>
          </a:xfrm>
          <a:prstGeom prst="rect">
            <a:avLst/>
          </a:prstGeom>
          <a:noFill/>
        </p:spPr>
        <p:txBody>
          <a:bodyPr wrap="square" rtlCol="0">
            <a:spAutoFit/>
          </a:bodyPr>
          <a:lstStyle/>
          <a:p>
            <a:r>
              <a:rPr lang="et-EE" dirty="0" smtClean="0"/>
              <a:t>100 g sisaldab: 875 kcal</a:t>
            </a:r>
            <a:r>
              <a:rPr lang="et-EE" dirty="0"/>
              <a:t>;</a:t>
            </a:r>
            <a:r>
              <a:rPr lang="et-EE" dirty="0" smtClean="0"/>
              <a:t> 71% rasva; 11% valke; 14% suhkruid. </a:t>
            </a:r>
          </a:p>
          <a:p>
            <a:endParaRPr lang="et-EE" dirty="0"/>
          </a:p>
          <a:p>
            <a:r>
              <a:rPr lang="et-EE" dirty="0" smtClean="0"/>
              <a:t>Oma biokeemiliselt koostiselt ideaalne toit! Rääsuvad kiirelt oma kõrge rasvasisalduse tõttu. Säilitada õhukindlalt, kuivas ja jahedas. </a:t>
            </a:r>
          </a:p>
          <a:p>
            <a:endParaRPr lang="et-EE" dirty="0"/>
          </a:p>
          <a:p>
            <a:r>
              <a:rPr lang="et-EE" dirty="0" smtClean="0"/>
              <a:t>Magusamad kui Kreeka pähklid, mistõttu peetakse hinnatud maiuseks. Vanad indiaanlased tarvitasid neid toiduks juba ammu. Tänapäeval süüakse tihti </a:t>
            </a:r>
            <a:r>
              <a:rPr lang="et-EE" dirty="0"/>
              <a:t>suhkruglasuuriga kaetuna.</a:t>
            </a:r>
          </a:p>
        </p:txBody>
      </p:sp>
      <p:sp>
        <p:nvSpPr>
          <p:cNvPr id="3" name="Ristkülik 2"/>
          <p:cNvSpPr/>
          <p:nvPr/>
        </p:nvSpPr>
        <p:spPr>
          <a:xfrm>
            <a:off x="1646600" y="51470"/>
            <a:ext cx="4077528" cy="923330"/>
          </a:xfrm>
          <a:prstGeom prst="rect">
            <a:avLst/>
          </a:prstGeom>
          <a:noFill/>
        </p:spPr>
        <p:txBody>
          <a:bodyPr wrap="none" lIns="91440" tIns="45720" rIns="91440" bIns="45720">
            <a:spAutoFit/>
          </a:bodyPr>
          <a:lstStyle/>
          <a:p>
            <a:pPr algn="ctr"/>
            <a:r>
              <a:rPr lang="et-EE" sz="5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Pekanipähkel</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55" y="133038"/>
            <a:ext cx="1459459"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3466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11"/>
            <a:ext cx="9144000" cy="5104878"/>
          </a:xfrm>
          <a:prstGeom prst="rect">
            <a:avLst/>
          </a:prstGeom>
          <a:ln>
            <a:noFill/>
          </a:ln>
          <a:effectLst>
            <a:softEdge rad="112500"/>
          </a:effectLst>
        </p:spPr>
      </p:pic>
      <p:sp>
        <p:nvSpPr>
          <p:cNvPr id="3" name="TextBox 2"/>
          <p:cNvSpPr txBox="1"/>
          <p:nvPr/>
        </p:nvSpPr>
        <p:spPr>
          <a:xfrm>
            <a:off x="5076056" y="4299942"/>
            <a:ext cx="3960440" cy="369332"/>
          </a:xfrm>
          <a:prstGeom prst="rect">
            <a:avLst/>
          </a:prstGeom>
          <a:noFill/>
        </p:spPr>
        <p:txBody>
          <a:bodyPr wrap="square" rtlCol="0">
            <a:spAutoFit/>
          </a:bodyPr>
          <a:lstStyle/>
          <a:p>
            <a:r>
              <a:rPr lang="et-EE" dirty="0" err="1" smtClean="0">
                <a:effectLst>
                  <a:outerShdw blurRad="38100" dist="38100" dir="2700000" algn="tl">
                    <a:srgbClr val="000000">
                      <a:alpha val="43137"/>
                    </a:srgbClr>
                  </a:outerShdw>
                </a:effectLst>
              </a:rPr>
              <a:t>Pekaanipuu</a:t>
            </a:r>
            <a:r>
              <a:rPr lang="et-EE" dirty="0" smtClean="0">
                <a:effectLst>
                  <a:outerShdw blurRad="38100" dist="38100" dir="2700000" algn="tl">
                    <a:srgbClr val="000000">
                      <a:alpha val="43137"/>
                    </a:srgbClr>
                  </a:outerShdw>
                </a:effectLst>
              </a:rPr>
              <a:t> </a:t>
            </a:r>
            <a:r>
              <a:rPr lang="et-EE" i="1" dirty="0">
                <a:effectLst>
                  <a:outerShdw blurRad="38100" dist="38100" dir="2700000" algn="tl">
                    <a:srgbClr val="000000">
                      <a:alpha val="43137"/>
                    </a:srgbClr>
                  </a:outerShdw>
                </a:effectLst>
              </a:rPr>
              <a:t>(</a:t>
            </a:r>
            <a:r>
              <a:rPr lang="et-EE" i="1" dirty="0" err="1">
                <a:effectLst>
                  <a:outerShdw blurRad="38100" dist="38100" dir="2700000" algn="tl">
                    <a:srgbClr val="000000">
                      <a:alpha val="43137"/>
                    </a:srgbClr>
                  </a:outerShdw>
                </a:effectLst>
              </a:rPr>
              <a:t>Carya</a:t>
            </a:r>
            <a:r>
              <a:rPr lang="et-EE" i="1" dirty="0">
                <a:effectLst>
                  <a:outerShdw blurRad="38100" dist="38100" dir="2700000" algn="tl">
                    <a:srgbClr val="000000">
                      <a:alpha val="43137"/>
                    </a:srgbClr>
                  </a:outerShdw>
                </a:effectLst>
              </a:rPr>
              <a:t> </a:t>
            </a:r>
            <a:r>
              <a:rPr lang="et-EE" i="1" dirty="0" err="1">
                <a:effectLst>
                  <a:outerShdw blurRad="38100" dist="38100" dir="2700000" algn="tl">
                    <a:srgbClr val="000000">
                      <a:alpha val="43137"/>
                    </a:srgbClr>
                  </a:outerShdw>
                </a:effectLst>
              </a:rPr>
              <a:t>illinoensis</a:t>
            </a:r>
            <a:r>
              <a:rPr lang="et-EE" i="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71397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4840"/>
            <a:ext cx="7620000" cy="5080000"/>
          </a:xfrm>
          <a:prstGeom prst="rect">
            <a:avLst/>
          </a:prstGeom>
          <a:ln>
            <a:noFill/>
          </a:ln>
          <a:effectLst>
            <a:softEdge rad="112500"/>
          </a:effectLst>
        </p:spPr>
      </p:pic>
      <p:sp>
        <p:nvSpPr>
          <p:cNvPr id="3" name="TextBox 2"/>
          <p:cNvSpPr txBox="1"/>
          <p:nvPr/>
        </p:nvSpPr>
        <p:spPr>
          <a:xfrm>
            <a:off x="5436096" y="4299942"/>
            <a:ext cx="2736304" cy="369332"/>
          </a:xfrm>
          <a:prstGeom prst="rect">
            <a:avLst/>
          </a:prstGeom>
          <a:noFill/>
        </p:spPr>
        <p:txBody>
          <a:bodyPr wrap="square" rtlCol="0">
            <a:spAutoFit/>
          </a:bodyPr>
          <a:lstStyle/>
          <a:p>
            <a:r>
              <a:rPr lang="et-EE" dirty="0" err="1" smtClean="0">
                <a:solidFill>
                  <a:srgbClr val="92D050"/>
                </a:solidFill>
                <a:effectLst>
                  <a:outerShdw blurRad="38100" dist="38100" dir="2700000" algn="tl">
                    <a:srgbClr val="000000">
                      <a:alpha val="43137"/>
                    </a:srgbClr>
                  </a:outerShdw>
                </a:effectLst>
              </a:rPr>
              <a:t>Pekaaniistandus</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8138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0538"/>
            <a:ext cx="7423006" cy="5143500"/>
          </a:xfrm>
          <a:prstGeom prst="rect">
            <a:avLst/>
          </a:prstGeom>
          <a:ln>
            <a:noFill/>
          </a:ln>
          <a:effectLst>
            <a:softEdge rad="112500"/>
          </a:effectLst>
        </p:spPr>
      </p:pic>
      <p:sp>
        <p:nvSpPr>
          <p:cNvPr id="3" name="TextBox 2"/>
          <p:cNvSpPr txBox="1"/>
          <p:nvPr/>
        </p:nvSpPr>
        <p:spPr>
          <a:xfrm>
            <a:off x="5436096" y="4299942"/>
            <a:ext cx="2736304" cy="369332"/>
          </a:xfrm>
          <a:prstGeom prst="rect">
            <a:avLst/>
          </a:prstGeom>
          <a:noFill/>
        </p:spPr>
        <p:txBody>
          <a:bodyPr wrap="square" rtlCol="0">
            <a:spAutoFit/>
          </a:bodyPr>
          <a:lstStyle/>
          <a:p>
            <a:r>
              <a:rPr lang="et-EE" dirty="0" err="1" smtClean="0">
                <a:solidFill>
                  <a:srgbClr val="92D050"/>
                </a:solidFill>
                <a:effectLst>
                  <a:outerShdw blurRad="38100" dist="38100" dir="2700000" algn="tl">
                    <a:srgbClr val="000000">
                      <a:alpha val="43137"/>
                    </a:srgbClr>
                  </a:outerShdw>
                </a:effectLst>
              </a:rPr>
              <a:t>Pekaanipuu</a:t>
            </a:r>
            <a:r>
              <a:rPr lang="et-EE" dirty="0" smtClean="0">
                <a:solidFill>
                  <a:srgbClr val="92D050"/>
                </a:solidFill>
                <a:effectLst>
                  <a:outerShdw blurRad="38100" dist="38100" dir="2700000" algn="tl">
                    <a:srgbClr val="000000">
                      <a:alpha val="43137"/>
                    </a:srgbClr>
                  </a:outerShdw>
                </a:effectLst>
              </a:rPr>
              <a:t> noored viljad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4843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99542"/>
            <a:ext cx="3619500" cy="2714625"/>
          </a:xfrm>
          <a:prstGeom prst="rect">
            <a:avLst/>
          </a:prstGeom>
          <a:ln>
            <a:noFill/>
          </a:ln>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668" y="628104"/>
            <a:ext cx="2857500" cy="2857500"/>
          </a:xfrm>
          <a:prstGeom prst="rect">
            <a:avLst/>
          </a:prstGeom>
          <a:ln>
            <a:noFill/>
          </a:ln>
          <a:effectLst>
            <a:softEdge rad="112500"/>
          </a:effectLst>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280" y="233796"/>
            <a:ext cx="1771784" cy="4675909"/>
          </a:xfrm>
          <a:prstGeom prst="rect">
            <a:avLst/>
          </a:prstGeom>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3651870"/>
            <a:ext cx="540000" cy="594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186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933" y="0"/>
            <a:ext cx="6398134" cy="5143500"/>
          </a:xfrm>
          <a:prstGeom prst="rect">
            <a:avLst/>
          </a:prstGeom>
          <a:ln>
            <a:noFill/>
          </a:ln>
          <a:effectLst>
            <a:softEdge rad="112500"/>
          </a:effectLst>
        </p:spPr>
      </p:pic>
      <p:sp>
        <p:nvSpPr>
          <p:cNvPr id="3" name="TextBox 2"/>
          <p:cNvSpPr txBox="1"/>
          <p:nvPr/>
        </p:nvSpPr>
        <p:spPr>
          <a:xfrm>
            <a:off x="5311130" y="4240634"/>
            <a:ext cx="2520280"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Kastanipuu pähklid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4355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9311"/>
            <a:ext cx="6858000" cy="5143500"/>
          </a:xfrm>
          <a:prstGeom prst="rect">
            <a:avLst/>
          </a:prstGeom>
          <a:ln>
            <a:noFill/>
          </a:ln>
          <a:effectLst>
            <a:softEdge rad="112500"/>
          </a:effectLst>
        </p:spPr>
      </p:pic>
      <p:sp>
        <p:nvSpPr>
          <p:cNvPr id="3" name="TextBox 2"/>
          <p:cNvSpPr txBox="1"/>
          <p:nvPr/>
        </p:nvSpPr>
        <p:spPr>
          <a:xfrm>
            <a:off x="5076056" y="4434666"/>
            <a:ext cx="3096344" cy="369332"/>
          </a:xfrm>
          <a:prstGeom prst="rect">
            <a:avLst/>
          </a:prstGeom>
          <a:noFill/>
        </p:spPr>
        <p:txBody>
          <a:bodyPr wrap="square" rtlCol="0">
            <a:spAutoFit/>
          </a:bodyPr>
          <a:lstStyle/>
          <a:p>
            <a:r>
              <a:rPr lang="et-EE" dirty="0" err="1" smtClean="0">
                <a:solidFill>
                  <a:srgbClr val="92D050"/>
                </a:solidFill>
                <a:effectLst>
                  <a:outerShdw blurRad="38100" dist="38100" dir="2700000" algn="tl">
                    <a:srgbClr val="000000">
                      <a:alpha val="43137"/>
                    </a:srgbClr>
                  </a:outerShdw>
                </a:effectLst>
              </a:rPr>
              <a:t>Pekaanipuu</a:t>
            </a:r>
            <a:r>
              <a:rPr lang="et-EE" dirty="0" smtClean="0">
                <a:solidFill>
                  <a:srgbClr val="92D050"/>
                </a:solidFill>
                <a:effectLst>
                  <a:outerShdw blurRad="38100" dist="38100" dir="2700000" algn="tl">
                    <a:srgbClr val="000000">
                      <a:alpha val="43137"/>
                    </a:srgbClr>
                  </a:outerShdw>
                </a:effectLst>
              </a:rPr>
              <a:t> valminud  viljad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2826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576150"/>
            <a:ext cx="4457700" cy="2895600"/>
          </a:xfrm>
          <a:prstGeom prst="rect">
            <a:avLst/>
          </a:prstGeom>
          <a:ln>
            <a:noFill/>
          </a:ln>
          <a:effectLst>
            <a:softEdge rad="112500"/>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040" y="2271600"/>
            <a:ext cx="3286125" cy="2400300"/>
          </a:xfrm>
          <a:prstGeom prst="rect">
            <a:avLst/>
          </a:prstGeom>
          <a:ln>
            <a:noFill/>
          </a:ln>
          <a:effectLst/>
        </p:spPr>
      </p:pic>
    </p:spTree>
    <p:extLst>
      <p:ext uri="{BB962C8B-B14F-4D97-AF65-F5344CB8AC3E}">
        <p14:creationId xmlns:p14="http://schemas.microsoft.com/office/powerpoint/2010/main" val="954167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923678"/>
            <a:ext cx="1905000" cy="1409700"/>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1791" y="771550"/>
            <a:ext cx="4572000" cy="3550920"/>
          </a:xfrm>
          <a:prstGeom prst="rect">
            <a:avLst/>
          </a:prstGeom>
          <a:ln>
            <a:noFill/>
          </a:ln>
          <a:effectLst>
            <a:softEdge rad="112500"/>
          </a:effectLst>
        </p:spPr>
      </p:pic>
      <p:sp>
        <p:nvSpPr>
          <p:cNvPr id="4" name="Ühe külje ümardatud nurkadega ristkülik 3"/>
          <p:cNvSpPr/>
          <p:nvPr/>
        </p:nvSpPr>
        <p:spPr>
          <a:xfrm>
            <a:off x="1857895" y="1311678"/>
            <a:ext cx="720080" cy="612000"/>
          </a:xfrm>
          <a:prstGeom prst="round2Same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smtClean="0">
                <a:effectLst>
                  <a:outerShdw blurRad="38100" dist="38100" dir="2700000" algn="tl">
                    <a:srgbClr val="000000">
                      <a:alpha val="43137"/>
                    </a:srgbClr>
                  </a:outerShdw>
                </a:effectLst>
              </a:rPr>
              <a:t>0,34</a:t>
            </a:r>
            <a:endParaRPr lang="et-EE" dirty="0">
              <a:effectLst>
                <a:outerShdw blurRad="38100" dist="38100" dir="2700000" algn="tl">
                  <a:srgbClr val="000000">
                    <a:alpha val="43137"/>
                  </a:srgbClr>
                </a:outerShdw>
              </a:effectLst>
            </a:endParaRPr>
          </a:p>
        </p:txBody>
      </p:sp>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620357"/>
            <a:ext cx="709929" cy="1231313"/>
          </a:xfrm>
          <a:prstGeom prst="rect">
            <a:avLst/>
          </a:prstGeom>
        </p:spPr>
      </p:pic>
      <p:pic>
        <p:nvPicPr>
          <p:cNvPr id="6" name="Pil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44639" y="1285438"/>
            <a:ext cx="1021185" cy="255295"/>
          </a:xfrm>
          <a:prstGeom prst="rect">
            <a:avLst/>
          </a:prstGeom>
        </p:spPr>
      </p:pic>
    </p:spTree>
    <p:extLst>
      <p:ext uri="{BB962C8B-B14F-4D97-AF65-F5344CB8AC3E}">
        <p14:creationId xmlns:p14="http://schemas.microsoft.com/office/powerpoint/2010/main" val="1073782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548537"/>
            <a:ext cx="7560840" cy="2031325"/>
          </a:xfrm>
          <a:prstGeom prst="rect">
            <a:avLst/>
          </a:prstGeom>
          <a:noFill/>
        </p:spPr>
        <p:txBody>
          <a:bodyPr wrap="square" rtlCol="0">
            <a:spAutoFit/>
          </a:bodyPr>
          <a:lstStyle/>
          <a:p>
            <a:r>
              <a:rPr lang="et-EE" dirty="0" smtClean="0"/>
              <a:t>100 g sisaldab: 640 kcal; 18% valku; 55-60% õli; 13% süsivesikuid; 2,6% kiudaineid; 3% mineraalaineid. </a:t>
            </a:r>
          </a:p>
          <a:p>
            <a:endParaRPr lang="et-EE" dirty="0"/>
          </a:p>
          <a:p>
            <a:r>
              <a:rPr lang="et-EE" dirty="0" smtClean="0"/>
              <a:t>Tähtis kaaliumiallikas, kõrge fosfori ja magneesiumisisaldus, lisaks vitamiin E, vitamiin H, B grupi vitamiinid (nagu enamikus pähklitest), vask, koobalt. </a:t>
            </a:r>
            <a:r>
              <a:rPr lang="et-EE" dirty="0" err="1" smtClean="0"/>
              <a:t>B2-riboflaviini</a:t>
            </a:r>
            <a:r>
              <a:rPr lang="et-EE" dirty="0" smtClean="0"/>
              <a:t> sisaldus 0,78 mg 100 grammis stimuleerib rakuenergia tootmist. Toatemperatuuril säilivad mandlid 2 aastat.</a:t>
            </a:r>
            <a:endParaRPr lang="et-EE" dirty="0"/>
          </a:p>
        </p:txBody>
      </p:sp>
      <p:sp>
        <p:nvSpPr>
          <p:cNvPr id="3" name="Ristkülik 2"/>
          <p:cNvSpPr/>
          <p:nvPr/>
        </p:nvSpPr>
        <p:spPr>
          <a:xfrm>
            <a:off x="1803572" y="4862"/>
            <a:ext cx="2733441"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Mandlid</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3478"/>
            <a:ext cx="162406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592" y="3651870"/>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859782"/>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l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469923"/>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lt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4484" y="1995686"/>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lt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2400" y="1238438"/>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lt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4486" y="3883554"/>
            <a:ext cx="576000" cy="726000"/>
          </a:xfrm>
          <a:prstGeom prst="rect">
            <a:avLst/>
          </a:prstGeom>
        </p:spPr>
      </p:pic>
      <p:pic>
        <p:nvPicPr>
          <p:cNvPr id="11" name="Pilt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4088" y="3883554"/>
            <a:ext cx="576000" cy="726000"/>
          </a:xfrm>
          <a:prstGeom prst="rect">
            <a:avLst/>
          </a:prstGeom>
        </p:spPr>
      </p:pic>
      <p:pic>
        <p:nvPicPr>
          <p:cNvPr id="12" name="Pilt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5430" y="3883554"/>
            <a:ext cx="576000" cy="726000"/>
          </a:xfrm>
          <a:prstGeom prst="rect">
            <a:avLst/>
          </a:prstGeom>
        </p:spPr>
      </p:pic>
    </p:spTree>
    <p:extLst>
      <p:ext uri="{BB962C8B-B14F-4D97-AF65-F5344CB8AC3E}">
        <p14:creationId xmlns:p14="http://schemas.microsoft.com/office/powerpoint/2010/main" val="1702349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0"/>
            <a:ext cx="5541818" cy="5143500"/>
          </a:xfrm>
          <a:prstGeom prst="rect">
            <a:avLst/>
          </a:prstGeom>
          <a:ln>
            <a:noFill/>
          </a:ln>
          <a:effectLst>
            <a:softEdge rad="112500"/>
          </a:effectLst>
        </p:spPr>
      </p:pic>
      <p:sp>
        <p:nvSpPr>
          <p:cNvPr id="3" name="TextBox 2"/>
          <p:cNvSpPr txBox="1"/>
          <p:nvPr/>
        </p:nvSpPr>
        <p:spPr>
          <a:xfrm>
            <a:off x="5436096" y="4299942"/>
            <a:ext cx="2736304" cy="369332"/>
          </a:xfrm>
          <a:prstGeom prst="rect">
            <a:avLst/>
          </a:prstGeom>
          <a:noFill/>
        </p:spPr>
        <p:txBody>
          <a:bodyPr wrap="square" rtlCol="0">
            <a:spAutoFit/>
          </a:bodyPr>
          <a:lstStyle/>
          <a:p>
            <a:r>
              <a:rPr lang="et-EE" dirty="0" smtClean="0">
                <a:effectLst>
                  <a:outerShdw blurRad="38100" dist="38100" dir="2700000" algn="tl">
                    <a:srgbClr val="000000">
                      <a:alpha val="43137"/>
                    </a:srgbClr>
                  </a:outerShdw>
                </a:effectLst>
              </a:rPr>
              <a:t>Õitsev mandlipuu</a:t>
            </a:r>
            <a:endParaRPr lang="et-E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6384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7896"/>
            <a:ext cx="9144000" cy="6936030"/>
          </a:xfrm>
          <a:prstGeom prst="rect">
            <a:avLst/>
          </a:prstGeom>
        </p:spPr>
      </p:pic>
      <p:sp>
        <p:nvSpPr>
          <p:cNvPr id="3" name="TextBox 2"/>
          <p:cNvSpPr txBox="1"/>
          <p:nvPr/>
        </p:nvSpPr>
        <p:spPr>
          <a:xfrm>
            <a:off x="5940152" y="4299942"/>
            <a:ext cx="2736304" cy="369332"/>
          </a:xfrm>
          <a:prstGeom prst="rect">
            <a:avLst/>
          </a:prstGeom>
          <a:noFill/>
        </p:spPr>
        <p:txBody>
          <a:bodyPr wrap="square" rtlCol="0">
            <a:spAutoFit/>
          </a:bodyPr>
          <a:lstStyle/>
          <a:p>
            <a:r>
              <a:rPr lang="et-EE" dirty="0" smtClean="0">
                <a:effectLst>
                  <a:outerShdw blurRad="38100" dist="38100" dir="2700000" algn="tl">
                    <a:srgbClr val="000000">
                      <a:alpha val="43137"/>
                    </a:srgbClr>
                  </a:outerShdw>
                </a:effectLst>
              </a:rPr>
              <a:t>Mandlipuu õied</a:t>
            </a:r>
            <a:endParaRPr lang="et-E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5341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6764"/>
            <a:ext cx="7315200" cy="5038725"/>
          </a:xfrm>
          <a:prstGeom prst="rect">
            <a:avLst/>
          </a:prstGeom>
          <a:ln>
            <a:noFill/>
          </a:ln>
          <a:effectLst>
            <a:softEdge rad="112500"/>
          </a:effectLst>
        </p:spPr>
      </p:pic>
    </p:spTree>
    <p:extLst>
      <p:ext uri="{BB962C8B-B14F-4D97-AF65-F5344CB8AC3E}">
        <p14:creationId xmlns:p14="http://schemas.microsoft.com/office/powerpoint/2010/main" val="3034743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563638"/>
            <a:ext cx="2286000" cy="3390900"/>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95486"/>
            <a:ext cx="3579993" cy="4675909"/>
          </a:xfrm>
          <a:prstGeom prst="rect">
            <a:avLst/>
          </a:prstGeom>
        </p:spPr>
      </p:pic>
      <p:pic>
        <p:nvPicPr>
          <p:cNvPr id="5" name="Pil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1672635"/>
            <a:ext cx="2048161" cy="2267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Ühe külje ümardatud nurkadega ristkülik 5"/>
          <p:cNvSpPr/>
          <p:nvPr/>
        </p:nvSpPr>
        <p:spPr>
          <a:xfrm>
            <a:off x="4315905" y="951646"/>
            <a:ext cx="720080" cy="684000"/>
          </a:xfrm>
          <a:prstGeom prst="round2Same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smtClean="0">
                <a:effectLst>
                  <a:outerShdw blurRad="38100" dist="38100" dir="2700000" algn="tl">
                    <a:srgbClr val="000000">
                      <a:alpha val="43137"/>
                    </a:srgbClr>
                  </a:outerShdw>
                </a:effectLst>
              </a:rPr>
              <a:t>0,38</a:t>
            </a:r>
            <a:endParaRPr lang="et-EE" dirty="0">
              <a:effectLst>
                <a:outerShdw blurRad="38100" dist="38100" dir="2700000" algn="tl">
                  <a:srgbClr val="000000">
                    <a:alpha val="43137"/>
                  </a:srgbClr>
                </a:outerShdw>
              </a:effectLst>
            </a:endParaRPr>
          </a:p>
        </p:txBody>
      </p:sp>
      <p:pic>
        <p:nvPicPr>
          <p:cNvPr id="7" name="Pil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912" y="871097"/>
            <a:ext cx="440810" cy="764549"/>
          </a:xfrm>
          <a:prstGeom prst="rect">
            <a:avLst/>
          </a:prstGeom>
        </p:spPr>
      </p:pic>
      <p:pic>
        <p:nvPicPr>
          <p:cNvPr id="8" name="Pilt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3848" y="1151230"/>
            <a:ext cx="513740" cy="412408"/>
          </a:xfrm>
          <a:prstGeom prst="rect">
            <a:avLst/>
          </a:prstGeom>
        </p:spPr>
      </p:pic>
      <p:pic>
        <p:nvPicPr>
          <p:cNvPr id="9" name="Pilt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2363865" y="777193"/>
            <a:ext cx="1359197" cy="339799"/>
          </a:xfrm>
          <a:prstGeom prst="rect">
            <a:avLst/>
          </a:prstGeom>
        </p:spPr>
      </p:pic>
      <p:pic>
        <p:nvPicPr>
          <p:cNvPr id="10" name="Pilt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244869" y="922022"/>
            <a:ext cx="664491" cy="474725"/>
          </a:xfrm>
          <a:prstGeom prst="rect">
            <a:avLst/>
          </a:prstGeom>
        </p:spPr>
      </p:pic>
    </p:spTree>
    <p:extLst>
      <p:ext uri="{BB962C8B-B14F-4D97-AF65-F5344CB8AC3E}">
        <p14:creationId xmlns:p14="http://schemas.microsoft.com/office/powerpoint/2010/main" val="3732152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695" y="2715766"/>
            <a:ext cx="3177385" cy="2225601"/>
          </a:xfrm>
          <a:prstGeom prst="rect">
            <a:avLst/>
          </a:prstGeom>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41369"/>
            <a:ext cx="3901440" cy="2926080"/>
          </a:xfrm>
          <a:prstGeom prst="rect">
            <a:avLst/>
          </a:prstGeom>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31155"/>
            <a:ext cx="2067214" cy="3200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5961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0"/>
            <a:ext cx="6858000" cy="5143500"/>
          </a:xfrm>
          <a:prstGeom prst="rect">
            <a:avLst/>
          </a:prstGeom>
          <a:ln>
            <a:noFill/>
          </a:ln>
          <a:effectLst>
            <a:softEdge rad="112500"/>
          </a:effectLst>
        </p:spPr>
      </p:pic>
    </p:spTree>
    <p:extLst>
      <p:ext uri="{BB962C8B-B14F-4D97-AF65-F5344CB8AC3E}">
        <p14:creationId xmlns:p14="http://schemas.microsoft.com/office/powerpoint/2010/main" val="163755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a:ln>
            <a:noFill/>
          </a:ln>
          <a:effectLst>
            <a:softEdge rad="112500"/>
          </a:effectLst>
        </p:spPr>
      </p:pic>
      <p:sp>
        <p:nvSpPr>
          <p:cNvPr id="3" name="TextBox 2"/>
          <p:cNvSpPr txBox="1"/>
          <p:nvPr/>
        </p:nvSpPr>
        <p:spPr>
          <a:xfrm>
            <a:off x="5796136" y="4240634"/>
            <a:ext cx="2520280"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Pöögi pähklid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3322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0"/>
            <a:ext cx="6862920" cy="5143500"/>
          </a:xfrm>
          <a:prstGeom prst="rect">
            <a:avLst/>
          </a:prstGeom>
          <a:ln>
            <a:noFill/>
          </a:ln>
          <a:effectLst>
            <a:softEdge rad="112500"/>
          </a:effectLst>
        </p:spPr>
      </p:pic>
    </p:spTree>
    <p:extLst>
      <p:ext uri="{BB962C8B-B14F-4D97-AF65-F5344CB8AC3E}">
        <p14:creationId xmlns:p14="http://schemas.microsoft.com/office/powerpoint/2010/main" val="1940307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73" y="861773"/>
            <a:ext cx="8087854" cy="3419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0612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4597"/>
            <a:ext cx="9144000" cy="4567433"/>
          </a:xfrm>
          <a:prstGeom prst="rect">
            <a:avLst/>
          </a:prstGeom>
          <a:ln>
            <a:noFill/>
          </a:ln>
          <a:effectLst>
            <a:softEdge rad="112500"/>
          </a:effectLst>
        </p:spPr>
      </p:pic>
      <p:pic>
        <p:nvPicPr>
          <p:cNvPr id="2" name="Pil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195486"/>
            <a:ext cx="1905000" cy="1266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5139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38438"/>
            <a:ext cx="7704856" cy="3693319"/>
          </a:xfrm>
          <a:prstGeom prst="rect">
            <a:avLst/>
          </a:prstGeom>
          <a:noFill/>
        </p:spPr>
        <p:txBody>
          <a:bodyPr wrap="square" rtlCol="0">
            <a:spAutoFit/>
          </a:bodyPr>
          <a:lstStyle/>
          <a:p>
            <a:r>
              <a:rPr lang="et-EE" dirty="0" smtClean="0"/>
              <a:t>Ehk Hiina pähkel ehk arahhis. Tegelikult on </a:t>
            </a:r>
            <a:r>
              <a:rPr lang="et-EE" b="1" dirty="0" smtClean="0"/>
              <a:t>uba</a:t>
            </a:r>
            <a:r>
              <a:rPr lang="et-EE" dirty="0" smtClean="0"/>
              <a:t>, mitte pähkel. </a:t>
            </a:r>
          </a:p>
          <a:p>
            <a:endParaRPr lang="et-EE" dirty="0" smtClean="0"/>
          </a:p>
          <a:p>
            <a:r>
              <a:rPr lang="et-EE" dirty="0" smtClean="0"/>
              <a:t>100 g sisaldab: 60% õli; 25-30% valku; 6-10% süsivesikuid; B-rühma vitamiine. Maapähkli valk on organismile hästi omastatav. Maapähkliõli sisaldab 82% väärtuslikke küllastumata rasvhappeid, mis soodustavad närvirakkude, südame, maksa jt elutähtsate organite tööd. Sapieritust soodustav. Sisaldab suures koguses kaaliumi. Tõeline mangaanipomm! Maapähkli valgusisaldus on suurem kui piimatoodetes, munas või kalas! Väidetavalt </a:t>
            </a:r>
            <a:r>
              <a:rPr lang="et-EE" dirty="0"/>
              <a:t>tagab klaas </a:t>
            </a:r>
            <a:r>
              <a:rPr lang="et-EE" dirty="0" smtClean="0"/>
              <a:t>piima ja 2 maapähklivõiga leiba lapse päevasest valguvajadusest 83%.</a:t>
            </a:r>
          </a:p>
          <a:p>
            <a:r>
              <a:rPr lang="et-EE" dirty="0" smtClean="0"/>
              <a:t>Riknenud pähkleid mitte süüa: hallitusseen </a:t>
            </a:r>
            <a:r>
              <a:rPr lang="et-EE" i="1" dirty="0" err="1" smtClean="0"/>
              <a:t>Aspergillus</a:t>
            </a:r>
            <a:r>
              <a:rPr lang="et-EE" i="1" dirty="0" smtClean="0"/>
              <a:t> </a:t>
            </a:r>
            <a:r>
              <a:rPr lang="et-EE" i="1" dirty="0" err="1" smtClean="0"/>
              <a:t>flavus</a:t>
            </a:r>
            <a:r>
              <a:rPr lang="et-EE" i="1" dirty="0" smtClean="0"/>
              <a:t> </a:t>
            </a:r>
            <a:r>
              <a:rPr lang="et-EE" dirty="0" smtClean="0"/>
              <a:t>on väga toksiline! Maapähkleid säilitada kangast kotis, kuivas kohas- säilivad paar aastat.</a:t>
            </a:r>
            <a:endParaRPr lang="et-EE" dirty="0"/>
          </a:p>
        </p:txBody>
      </p:sp>
      <p:sp>
        <p:nvSpPr>
          <p:cNvPr id="3" name="Ristkülik 2"/>
          <p:cNvSpPr/>
          <p:nvPr/>
        </p:nvSpPr>
        <p:spPr>
          <a:xfrm>
            <a:off x="1835430" y="5954"/>
            <a:ext cx="3507242"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Maapähkel</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l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3478"/>
            <a:ext cx="1576642"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l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906136"/>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635646"/>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82998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3" y="1944150"/>
            <a:ext cx="9272415" cy="3240360"/>
          </a:xfrm>
          <a:prstGeom prst="rect">
            <a:avLst/>
          </a:prstGeom>
          <a:ln>
            <a:noFill/>
          </a:ln>
          <a:effectLst>
            <a:softEdge rad="112500"/>
          </a:effectLst>
        </p:spPr>
      </p:pic>
      <p:sp>
        <p:nvSpPr>
          <p:cNvPr id="3" name="TextBox 2"/>
          <p:cNvSpPr txBox="1"/>
          <p:nvPr/>
        </p:nvSpPr>
        <p:spPr>
          <a:xfrm>
            <a:off x="5436096" y="4299942"/>
            <a:ext cx="2736304" cy="369332"/>
          </a:xfrm>
          <a:prstGeom prst="rect">
            <a:avLst/>
          </a:prstGeom>
          <a:noFill/>
        </p:spPr>
        <p:txBody>
          <a:bodyPr wrap="square" rtlCol="0">
            <a:spAutoFit/>
          </a:bodyPr>
          <a:lstStyle/>
          <a:p>
            <a:r>
              <a:rPr lang="et-EE" dirty="0" smtClean="0">
                <a:effectLst>
                  <a:outerShdw blurRad="38100" dist="38100" dir="2700000" algn="tl">
                    <a:srgbClr val="000000">
                      <a:alpha val="43137"/>
                    </a:srgbClr>
                  </a:outerShdw>
                </a:effectLst>
              </a:rPr>
              <a:t>Maapähklipõld</a:t>
            </a:r>
            <a:endParaRPr lang="et-E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5260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599" y="182118"/>
            <a:ext cx="6400800" cy="4779264"/>
          </a:xfrm>
          <a:prstGeom prst="rect">
            <a:avLst/>
          </a:prstGeom>
          <a:ln>
            <a:noFill/>
          </a:ln>
          <a:effectLst>
            <a:softEdge rad="112500"/>
          </a:effectLst>
        </p:spPr>
      </p:pic>
      <p:sp>
        <p:nvSpPr>
          <p:cNvPr id="3" name="TextBox 2"/>
          <p:cNvSpPr txBox="1"/>
          <p:nvPr/>
        </p:nvSpPr>
        <p:spPr>
          <a:xfrm>
            <a:off x="5436096" y="4299942"/>
            <a:ext cx="2736304"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Maapähklipõld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3465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30998"/>
            <a:ext cx="7715250" cy="5143500"/>
          </a:xfrm>
          <a:prstGeom prst="rect">
            <a:avLst/>
          </a:prstGeom>
          <a:ln>
            <a:noFill/>
          </a:ln>
          <a:effectLst>
            <a:softEdge rad="112500"/>
          </a:effectLst>
        </p:spPr>
      </p:pic>
      <p:sp>
        <p:nvSpPr>
          <p:cNvPr id="3" name="TextBox 2"/>
          <p:cNvSpPr txBox="1"/>
          <p:nvPr/>
        </p:nvSpPr>
        <p:spPr>
          <a:xfrm>
            <a:off x="5436096" y="4299942"/>
            <a:ext cx="2736304"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Maapähkli õied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1491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7796"/>
            <a:ext cx="6858000" cy="5143500"/>
          </a:xfrm>
          <a:prstGeom prst="rect">
            <a:avLst/>
          </a:prstGeom>
          <a:ln>
            <a:noFill/>
          </a:ln>
          <a:effectLst>
            <a:softEdge rad="112500"/>
          </a:effectLst>
        </p:spPr>
      </p:pic>
      <p:sp>
        <p:nvSpPr>
          <p:cNvPr id="3" name="TextBox 2"/>
          <p:cNvSpPr txBox="1"/>
          <p:nvPr/>
        </p:nvSpPr>
        <p:spPr>
          <a:xfrm>
            <a:off x="1475656" y="4299942"/>
            <a:ext cx="3168352"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Maapähklid on liblikõielised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5017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0"/>
            <a:ext cx="3690461" cy="5143500"/>
          </a:xfrm>
          <a:prstGeom prst="rect">
            <a:avLst/>
          </a:prstGeom>
          <a:ln>
            <a:noFill/>
          </a:ln>
          <a:effectLst>
            <a:softEdge rad="112500"/>
          </a:effectLst>
        </p:spPr>
      </p:pic>
      <p:sp>
        <p:nvSpPr>
          <p:cNvPr id="3" name="TextBox 2"/>
          <p:cNvSpPr txBox="1"/>
          <p:nvPr/>
        </p:nvSpPr>
        <p:spPr>
          <a:xfrm>
            <a:off x="3725956" y="1238438"/>
            <a:ext cx="5310540" cy="3139321"/>
          </a:xfrm>
          <a:prstGeom prst="rect">
            <a:avLst/>
          </a:prstGeom>
          <a:noFill/>
        </p:spPr>
        <p:txBody>
          <a:bodyPr wrap="square" rtlCol="0">
            <a:spAutoFit/>
          </a:bodyPr>
          <a:lstStyle/>
          <a:p>
            <a:r>
              <a:rPr lang="et-EE" dirty="0" smtClean="0"/>
              <a:t>Hiina pähkel, maapähkel ehk </a:t>
            </a:r>
            <a:r>
              <a:rPr lang="et-EE" dirty="0"/>
              <a:t>arahhis </a:t>
            </a:r>
            <a:r>
              <a:rPr lang="et-EE" i="1" dirty="0"/>
              <a:t>(</a:t>
            </a:r>
            <a:r>
              <a:rPr lang="et-EE" i="1" dirty="0" err="1"/>
              <a:t>Arachis</a:t>
            </a:r>
            <a:r>
              <a:rPr lang="et-EE" i="1" dirty="0"/>
              <a:t>) </a:t>
            </a:r>
            <a:r>
              <a:rPr lang="et-EE" dirty="0"/>
              <a:t>on liblikõieliste sugukonda kuuluv taimeperekond. </a:t>
            </a:r>
            <a:r>
              <a:rPr lang="et-EE" dirty="0" smtClean="0"/>
              <a:t>Tegelikult on viljaks uba, mitte pähkel. </a:t>
            </a:r>
          </a:p>
          <a:p>
            <a:endParaRPr lang="et-EE" dirty="0" smtClean="0"/>
          </a:p>
          <a:p>
            <a:r>
              <a:rPr lang="et-EE" dirty="0"/>
              <a:t>Perekonda kuulub umbes 70 liiki üheaastaseid ja mitmeaastaseid rohttaimi. Perekonna levilaks on Lõuna-Ameerika</a:t>
            </a:r>
            <a:r>
              <a:rPr lang="et-EE" dirty="0" smtClean="0"/>
              <a:t>. Hiina on maailma suurim tootja.</a:t>
            </a:r>
            <a:endParaRPr lang="et-EE" dirty="0"/>
          </a:p>
          <a:p>
            <a:endParaRPr lang="et-EE" dirty="0"/>
          </a:p>
          <a:p>
            <a:r>
              <a:rPr lang="et-EE" dirty="0"/>
              <a:t>Perekonna tuntuim esindaja on harilik maapähkel, mille seemneid maapähkleid tarvitatakse laialdaselt toiduks.</a:t>
            </a:r>
          </a:p>
        </p:txBody>
      </p:sp>
    </p:spTree>
    <p:extLst>
      <p:ext uri="{BB962C8B-B14F-4D97-AF65-F5344CB8AC3E}">
        <p14:creationId xmlns:p14="http://schemas.microsoft.com/office/powerpoint/2010/main" val="2612376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629" y="195486"/>
            <a:ext cx="3459859" cy="4675909"/>
          </a:xfrm>
          <a:prstGeom prst="rect">
            <a:avLst/>
          </a:prstGeom>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39502"/>
            <a:ext cx="1524000" cy="1018032"/>
          </a:xfrm>
          <a:prstGeom prst="rect">
            <a:avLst/>
          </a:prstGeom>
          <a:ln>
            <a:noFill/>
          </a:ln>
          <a:effectLst>
            <a:outerShdw blurRad="292100" dist="139700" dir="2700000" algn="tl" rotWithShape="0">
              <a:srgbClr val="333333">
                <a:alpha val="65000"/>
              </a:srgbClr>
            </a:outerShdw>
          </a:effectLst>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800" y="1779662"/>
            <a:ext cx="2019582" cy="2219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Ühe külje ümardatud nurkadega ristkülik 4"/>
          <p:cNvSpPr/>
          <p:nvPr/>
        </p:nvSpPr>
        <p:spPr>
          <a:xfrm>
            <a:off x="4071302" y="979534"/>
            <a:ext cx="720080" cy="756000"/>
          </a:xfrm>
          <a:prstGeom prst="round2Same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smtClean="0">
                <a:effectLst>
                  <a:outerShdw blurRad="38100" dist="38100" dir="2700000" algn="tl">
                    <a:srgbClr val="000000">
                      <a:alpha val="43137"/>
                    </a:srgbClr>
                  </a:outerShdw>
                </a:effectLst>
              </a:rPr>
              <a:t>0,42</a:t>
            </a:r>
            <a:endParaRPr lang="et-EE" dirty="0">
              <a:effectLst>
                <a:outerShdw blurRad="38100" dist="38100" dir="2700000" algn="tl">
                  <a:srgbClr val="000000">
                    <a:alpha val="43137"/>
                  </a:srgbClr>
                </a:outerShdw>
              </a:effectLst>
            </a:endParaRPr>
          </a:p>
        </p:txBody>
      </p:sp>
      <p:pic>
        <p:nvPicPr>
          <p:cNvPr id="6" name="Pil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0188" y="1223238"/>
            <a:ext cx="513740" cy="412408"/>
          </a:xfrm>
          <a:prstGeom prst="rect">
            <a:avLst/>
          </a:prstGeom>
        </p:spPr>
      </p:pic>
      <p:pic>
        <p:nvPicPr>
          <p:cNvPr id="7" name="Pilt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637616" y="1082488"/>
            <a:ext cx="1021185" cy="255295"/>
          </a:xfrm>
          <a:prstGeom prst="rect">
            <a:avLst/>
          </a:prstGeom>
        </p:spPr>
      </p:pic>
      <p:pic>
        <p:nvPicPr>
          <p:cNvPr id="8" name="Pilt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316877" y="1138046"/>
            <a:ext cx="664491" cy="474725"/>
          </a:xfrm>
          <a:prstGeom prst="rect">
            <a:avLst/>
          </a:prstGeom>
        </p:spPr>
      </p:pic>
    </p:spTree>
    <p:extLst>
      <p:ext uri="{BB962C8B-B14F-4D97-AF65-F5344CB8AC3E}">
        <p14:creationId xmlns:p14="http://schemas.microsoft.com/office/powerpoint/2010/main" val="16681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a:ln>
            <a:noFill/>
          </a:ln>
          <a:effectLst>
            <a:softEdge rad="112500"/>
          </a:effectLst>
        </p:spPr>
      </p:pic>
      <p:sp>
        <p:nvSpPr>
          <p:cNvPr id="3" name="TextBox 2"/>
          <p:cNvSpPr txBox="1"/>
          <p:nvPr/>
        </p:nvSpPr>
        <p:spPr>
          <a:xfrm>
            <a:off x="5004048" y="843558"/>
            <a:ext cx="2520280" cy="369332"/>
          </a:xfrm>
          <a:prstGeom prst="rect">
            <a:avLst/>
          </a:prstGeom>
          <a:noFill/>
        </p:spPr>
        <p:txBody>
          <a:bodyPr wrap="square" rtlCol="0">
            <a:spAutoFit/>
          </a:bodyPr>
          <a:lstStyle/>
          <a:p>
            <a:r>
              <a:rPr lang="et-EE" dirty="0" smtClean="0">
                <a:effectLst>
                  <a:outerShdw blurRad="38100" dist="38100" dir="2700000" algn="tl">
                    <a:srgbClr val="000000">
                      <a:alpha val="43137"/>
                    </a:srgbClr>
                  </a:outerShdw>
                </a:effectLst>
              </a:rPr>
              <a:t>Tamme pähklid</a:t>
            </a:r>
            <a:endParaRPr lang="et-E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8367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 y="267494"/>
            <a:ext cx="3506932" cy="4675909"/>
          </a:xfrm>
          <a:prstGeom prst="rect">
            <a:avLst/>
          </a:prstGeom>
          <a:ln>
            <a:noFill/>
          </a:ln>
          <a:effectLst>
            <a:softEdge rad="112500"/>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208" y="1779662"/>
            <a:ext cx="4549140" cy="3040380"/>
          </a:xfrm>
          <a:prstGeom prst="rect">
            <a:avLst/>
          </a:prstGeom>
          <a:ln>
            <a:noFill/>
          </a:ln>
          <a:effectLst>
            <a:softEdge rad="112500"/>
          </a:effectLst>
        </p:spPr>
      </p:pic>
    </p:spTree>
    <p:extLst>
      <p:ext uri="{BB962C8B-B14F-4D97-AF65-F5344CB8AC3E}">
        <p14:creationId xmlns:p14="http://schemas.microsoft.com/office/powerpoint/2010/main" val="1552917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51470"/>
            <a:ext cx="9144000" cy="5047488"/>
          </a:xfrm>
          <a:prstGeom prst="rect">
            <a:avLst/>
          </a:prstGeom>
          <a:ln>
            <a:noFill/>
          </a:ln>
          <a:effectLst>
            <a:softEdge rad="112500"/>
          </a:effectLst>
        </p:spPr>
      </p:pic>
    </p:spTree>
    <p:extLst>
      <p:ext uri="{BB962C8B-B14F-4D97-AF65-F5344CB8AC3E}">
        <p14:creationId xmlns:p14="http://schemas.microsoft.com/office/powerpoint/2010/main" val="1354779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4000" y="1797750"/>
            <a:ext cx="6096000" cy="3048000"/>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7494"/>
            <a:ext cx="2143424" cy="3200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6966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67" y="833194"/>
            <a:ext cx="7983065" cy="3477111"/>
          </a:xfrm>
          <a:prstGeom prst="rect">
            <a:avLst/>
          </a:prstGeom>
        </p:spPr>
      </p:pic>
    </p:spTree>
    <p:extLst>
      <p:ext uri="{BB962C8B-B14F-4D97-AF65-F5344CB8AC3E}">
        <p14:creationId xmlns:p14="http://schemas.microsoft.com/office/powerpoint/2010/main" val="934148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99" y="0"/>
            <a:ext cx="6858000" cy="5143500"/>
          </a:xfrm>
          <a:prstGeom prst="rect">
            <a:avLst/>
          </a:prstGeom>
          <a:ln>
            <a:noFill/>
          </a:ln>
          <a:effectLst>
            <a:softEdge rad="112500"/>
          </a:effectLst>
        </p:spPr>
      </p:pic>
    </p:spTree>
    <p:extLst>
      <p:ext uri="{BB962C8B-B14F-4D97-AF65-F5344CB8AC3E}">
        <p14:creationId xmlns:p14="http://schemas.microsoft.com/office/powerpoint/2010/main" val="399666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347614"/>
            <a:ext cx="7488832" cy="3416320"/>
          </a:xfrm>
          <a:prstGeom prst="rect">
            <a:avLst/>
          </a:prstGeom>
          <a:noFill/>
        </p:spPr>
        <p:txBody>
          <a:bodyPr wrap="square" rtlCol="0">
            <a:spAutoFit/>
          </a:bodyPr>
          <a:lstStyle/>
          <a:p>
            <a:r>
              <a:rPr lang="et-EE" dirty="0" smtClean="0"/>
              <a:t>100 g sisaldab: 642 kcal; 55-60% õli; 17-24% valku; 16% süsivesikuid; 2,5-4% suhkruid; 3-4% kiudaineid. Pistaatsiapähkel sisaldab kõigist pähklitest enam valku. Pistaatsiapähkel on suurepärane kaaliumi-, magneesiumi-, vase- ja </a:t>
            </a:r>
            <a:r>
              <a:rPr lang="et-EE" dirty="0" err="1" smtClean="0"/>
              <a:t>tiamiiniallikas</a:t>
            </a:r>
            <a:r>
              <a:rPr lang="et-EE" dirty="0" smtClean="0"/>
              <a:t>. </a:t>
            </a:r>
          </a:p>
          <a:p>
            <a:endParaRPr lang="et-EE" dirty="0"/>
          </a:p>
          <a:p>
            <a:r>
              <a:rPr lang="et-EE" dirty="0" smtClean="0"/>
              <a:t>Need pähklid annavad energiat tavatul moel tänu </a:t>
            </a:r>
            <a:r>
              <a:rPr lang="et-EE" dirty="0" err="1" smtClean="0"/>
              <a:t>glutamiinhappele</a:t>
            </a:r>
            <a:r>
              <a:rPr lang="et-EE" dirty="0" smtClean="0"/>
              <a:t>. </a:t>
            </a:r>
            <a:r>
              <a:rPr lang="et-EE" dirty="0" err="1" smtClean="0"/>
              <a:t>Glutamiinhape</a:t>
            </a:r>
            <a:r>
              <a:rPr lang="et-EE" dirty="0" smtClean="0"/>
              <a:t> soodustab vaimse energia teket rohkem kui miski muu. Kuivatatud pistaatsiapähklites on ohtralt kiudaineid. Pähklid sisaldavad suurel hulgal ka mono- ja </a:t>
            </a:r>
            <a:r>
              <a:rPr lang="et-EE" dirty="0" err="1" smtClean="0"/>
              <a:t>polüküllastumata</a:t>
            </a:r>
            <a:r>
              <a:rPr lang="et-EE" dirty="0" smtClean="0"/>
              <a:t> rasvu, mis on seotud parandamaks kolesterooli taset ja edendada südame tervist. </a:t>
            </a:r>
          </a:p>
          <a:p>
            <a:endParaRPr lang="et-EE" dirty="0"/>
          </a:p>
          <a:p>
            <a:r>
              <a:rPr lang="et-EE" dirty="0" smtClean="0"/>
              <a:t>Hoia pistaatsiapähkleid õhukindlalt külmikus kuni 3 kuud.</a:t>
            </a:r>
            <a:endParaRPr lang="et-EE" dirty="0"/>
          </a:p>
        </p:txBody>
      </p:sp>
      <p:sp>
        <p:nvSpPr>
          <p:cNvPr id="3" name="Ristkülik 2"/>
          <p:cNvSpPr/>
          <p:nvPr/>
        </p:nvSpPr>
        <p:spPr>
          <a:xfrm>
            <a:off x="2108083" y="51470"/>
            <a:ext cx="5302092"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Pistaatsia pähklid</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3478"/>
            <a:ext cx="1928571"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2781917"/>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175649"/>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l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2014733"/>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l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0392" y="3723878"/>
            <a:ext cx="540000" cy="680625"/>
          </a:xfrm>
          <a:prstGeom prst="rect">
            <a:avLst/>
          </a:prstGeom>
        </p:spPr>
      </p:pic>
    </p:spTree>
    <p:extLst>
      <p:ext uri="{BB962C8B-B14F-4D97-AF65-F5344CB8AC3E}">
        <p14:creationId xmlns:p14="http://schemas.microsoft.com/office/powerpoint/2010/main" val="286610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a:ln>
            <a:noFill/>
          </a:ln>
          <a:effectLst>
            <a:softEdge rad="112500"/>
          </a:effectLst>
        </p:spPr>
      </p:pic>
      <p:sp>
        <p:nvSpPr>
          <p:cNvPr id="3" name="TextBox 2"/>
          <p:cNvSpPr txBox="1"/>
          <p:nvPr/>
        </p:nvSpPr>
        <p:spPr>
          <a:xfrm>
            <a:off x="5436096" y="4578682"/>
            <a:ext cx="2736304" cy="369332"/>
          </a:xfrm>
          <a:prstGeom prst="rect">
            <a:avLst/>
          </a:prstGeom>
          <a:noFill/>
        </p:spPr>
        <p:txBody>
          <a:bodyPr wrap="square" rtlCol="0">
            <a:spAutoFit/>
          </a:bodyPr>
          <a:lstStyle/>
          <a:p>
            <a:r>
              <a:rPr lang="et-EE" dirty="0" smtClean="0">
                <a:effectLst>
                  <a:outerShdw blurRad="38100" dist="38100" dir="2700000" algn="tl">
                    <a:srgbClr val="000000">
                      <a:alpha val="43137"/>
                    </a:srgbClr>
                  </a:outerShdw>
                </a:effectLst>
              </a:rPr>
              <a:t>Pistaatsia haljastuses</a:t>
            </a:r>
            <a:endParaRPr lang="et-E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4151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5750"/>
            <a:ext cx="6096000" cy="4572000"/>
          </a:xfrm>
          <a:prstGeom prst="rect">
            <a:avLst/>
          </a:prstGeom>
          <a:ln>
            <a:noFill/>
          </a:ln>
          <a:effectLst>
            <a:softEdge rad="112500"/>
          </a:effectLst>
        </p:spPr>
      </p:pic>
      <p:sp>
        <p:nvSpPr>
          <p:cNvPr id="3" name="TextBox 2"/>
          <p:cNvSpPr txBox="1"/>
          <p:nvPr/>
        </p:nvSpPr>
        <p:spPr>
          <a:xfrm>
            <a:off x="5436096" y="4299942"/>
            <a:ext cx="2736304"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Pistaatsia õied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1735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3478"/>
            <a:ext cx="8868844" cy="2736304"/>
          </a:xfrm>
          <a:prstGeom prst="rect">
            <a:avLst/>
          </a:prstGeom>
          <a:ln>
            <a:noFill/>
          </a:ln>
          <a:effectLst>
            <a:softEdge rad="112500"/>
          </a:effectLst>
        </p:spPr>
      </p:pic>
      <p:sp>
        <p:nvSpPr>
          <p:cNvPr id="3" name="Ristkülik 2"/>
          <p:cNvSpPr/>
          <p:nvPr/>
        </p:nvSpPr>
        <p:spPr>
          <a:xfrm>
            <a:off x="179512" y="2355726"/>
            <a:ext cx="8712968"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t-EE" sz="1400" dirty="0" smtClean="0">
                <a:solidFill>
                  <a:schemeClr val="tx1"/>
                </a:solidFill>
              </a:rPr>
              <a:t>Nagu enamikul tuultolmlejaist, on pistaatsia õied väikesed ja märkamatud.</a:t>
            </a:r>
          </a:p>
          <a:p>
            <a:endParaRPr lang="et-EE" sz="1400" dirty="0">
              <a:solidFill>
                <a:schemeClr val="tx1"/>
              </a:solidFill>
            </a:endParaRPr>
          </a:p>
          <a:p>
            <a:r>
              <a:rPr lang="et-EE" sz="1400" dirty="0">
                <a:solidFill>
                  <a:schemeClr val="tx1"/>
                </a:solidFill>
              </a:rPr>
              <a:t>Pistaatsia on puittaimede perekond </a:t>
            </a:r>
            <a:r>
              <a:rPr lang="et-EE" sz="1400" dirty="0" err="1">
                <a:solidFill>
                  <a:schemeClr val="tx1"/>
                </a:solidFill>
              </a:rPr>
              <a:t>anakardiliste</a:t>
            </a:r>
            <a:r>
              <a:rPr lang="et-EE" sz="1400" dirty="0">
                <a:solidFill>
                  <a:schemeClr val="tx1"/>
                </a:solidFill>
              </a:rPr>
              <a:t> sugukonnas</a:t>
            </a:r>
            <a:r>
              <a:rPr lang="et-EE" sz="1400" dirty="0" smtClean="0">
                <a:solidFill>
                  <a:schemeClr val="tx1"/>
                </a:solidFill>
              </a:rPr>
              <a:t>. </a:t>
            </a:r>
            <a:endParaRPr lang="et-EE" sz="1400" dirty="0">
              <a:solidFill>
                <a:schemeClr val="tx1"/>
              </a:solidFill>
            </a:endParaRPr>
          </a:p>
          <a:p>
            <a:r>
              <a:rPr lang="et-EE" sz="1400" dirty="0">
                <a:solidFill>
                  <a:schemeClr val="tx1"/>
                </a:solidFill>
              </a:rPr>
              <a:t>Perekonda kuulub 10 liiki, mille levila ulatub Kanaari saartelt Põhja-Aafrikasse ja Lõuna-Euroopast Kesk- ja Lääne-Aasiani. Pistaatsiaid kasvab ka Põhja-Ameerikas: Mehhikos ja Texase osariigis.</a:t>
            </a:r>
          </a:p>
          <a:p>
            <a:endParaRPr lang="et-EE" sz="1400" dirty="0">
              <a:solidFill>
                <a:schemeClr val="tx1"/>
              </a:solidFill>
            </a:endParaRPr>
          </a:p>
          <a:p>
            <a:r>
              <a:rPr lang="et-EE" sz="1400" dirty="0">
                <a:solidFill>
                  <a:schemeClr val="tx1"/>
                </a:solidFill>
              </a:rPr>
              <a:t>Pistaatsia perekonna esindajad on põõsad või 5–15 meetri kõrgused puud. Vahelduva leheseisuga lehed on sõltuvalt liigist kas heitlehised või igihaljad. </a:t>
            </a:r>
            <a:r>
              <a:rPr lang="et-EE" sz="1400" dirty="0" smtClean="0">
                <a:solidFill>
                  <a:schemeClr val="tx1"/>
                </a:solidFill>
              </a:rPr>
              <a:t>Tärpentinipistaatsia </a:t>
            </a:r>
            <a:r>
              <a:rPr lang="et-EE" sz="1400" dirty="0">
                <a:solidFill>
                  <a:schemeClr val="tx1"/>
                </a:solidFill>
              </a:rPr>
              <a:t>vaigust valmistatakse küprose tärpentini ja mastiksipistaatsia kummivaigust mastiksit. Hariliku pistaatsia </a:t>
            </a:r>
            <a:r>
              <a:rPr lang="et-EE" sz="1400" i="1" dirty="0">
                <a:solidFill>
                  <a:schemeClr val="tx1"/>
                </a:solidFill>
              </a:rPr>
              <a:t>(</a:t>
            </a:r>
            <a:r>
              <a:rPr lang="et-EE" sz="1400" i="1" dirty="0" err="1">
                <a:solidFill>
                  <a:schemeClr val="tx1"/>
                </a:solidFill>
              </a:rPr>
              <a:t>Pistacia</a:t>
            </a:r>
            <a:r>
              <a:rPr lang="et-EE" sz="1400" i="1" dirty="0">
                <a:solidFill>
                  <a:schemeClr val="tx1"/>
                </a:solidFill>
              </a:rPr>
              <a:t> </a:t>
            </a:r>
            <a:r>
              <a:rPr lang="et-EE" sz="1400" i="1" dirty="0" err="1">
                <a:solidFill>
                  <a:schemeClr val="tx1"/>
                </a:solidFill>
              </a:rPr>
              <a:t>vera</a:t>
            </a:r>
            <a:r>
              <a:rPr lang="et-EE" sz="1400" i="1" dirty="0" smtClean="0">
                <a:solidFill>
                  <a:schemeClr val="tx1"/>
                </a:solidFill>
              </a:rPr>
              <a:t>)</a:t>
            </a:r>
            <a:r>
              <a:rPr lang="et-EE" sz="1400" dirty="0" smtClean="0">
                <a:solidFill>
                  <a:schemeClr val="tx1"/>
                </a:solidFill>
              </a:rPr>
              <a:t> viljad </a:t>
            </a:r>
            <a:r>
              <a:rPr lang="et-EE" sz="1400" dirty="0">
                <a:solidFill>
                  <a:schemeClr val="tx1"/>
                </a:solidFill>
              </a:rPr>
              <a:t>– pistaatsiapähklid – on tuntud toiduaine</a:t>
            </a:r>
            <a:r>
              <a:rPr lang="et-EE" sz="1400" dirty="0" smtClean="0">
                <a:solidFill>
                  <a:schemeClr val="tx1"/>
                </a:solidFill>
              </a:rPr>
              <a:t>. Sellest on aretatud mitmeid sorte, pildil näiteks ‘</a:t>
            </a:r>
            <a:r>
              <a:rPr lang="et-EE" sz="1400" dirty="0" err="1" smtClean="0">
                <a:solidFill>
                  <a:schemeClr val="tx1"/>
                </a:solidFill>
              </a:rPr>
              <a:t>Golden</a:t>
            </a:r>
            <a:r>
              <a:rPr lang="et-EE" sz="1400" dirty="0" smtClean="0">
                <a:solidFill>
                  <a:schemeClr val="tx1"/>
                </a:solidFill>
              </a:rPr>
              <a:t> </a:t>
            </a:r>
            <a:r>
              <a:rPr lang="et-EE" sz="1400" dirty="0" err="1" smtClean="0">
                <a:solidFill>
                  <a:schemeClr val="tx1"/>
                </a:solidFill>
              </a:rPr>
              <a:t>Hills</a:t>
            </a:r>
            <a:r>
              <a:rPr lang="et-EE" sz="1400" dirty="0" smtClean="0">
                <a:solidFill>
                  <a:schemeClr val="tx1"/>
                </a:solidFill>
              </a:rPr>
              <a:t>’, ‘</a:t>
            </a:r>
            <a:r>
              <a:rPr lang="et-EE" sz="1400" dirty="0" err="1" smtClean="0">
                <a:solidFill>
                  <a:schemeClr val="tx1"/>
                </a:solidFill>
              </a:rPr>
              <a:t>Randy</a:t>
            </a:r>
            <a:r>
              <a:rPr lang="et-EE" sz="1400" dirty="0" smtClean="0">
                <a:solidFill>
                  <a:schemeClr val="tx1"/>
                </a:solidFill>
              </a:rPr>
              <a:t>’ ja ‘</a:t>
            </a:r>
            <a:r>
              <a:rPr lang="et-EE" sz="1400" dirty="0" err="1" smtClean="0">
                <a:solidFill>
                  <a:schemeClr val="tx1"/>
                </a:solidFill>
              </a:rPr>
              <a:t>Kerman</a:t>
            </a:r>
            <a:r>
              <a:rPr lang="et-EE" sz="1400" dirty="0" smtClean="0">
                <a:solidFill>
                  <a:schemeClr val="tx1"/>
                </a:solidFill>
              </a:rPr>
              <a:t>’.</a:t>
            </a:r>
            <a:endParaRPr lang="et-EE" sz="1400" dirty="0">
              <a:solidFill>
                <a:schemeClr val="tx1"/>
              </a:solidFill>
            </a:endParaRPr>
          </a:p>
          <a:p>
            <a:endParaRPr lang="et-EE" sz="1400" dirty="0">
              <a:solidFill>
                <a:schemeClr val="tx1"/>
              </a:solidFill>
            </a:endParaRPr>
          </a:p>
        </p:txBody>
      </p:sp>
    </p:spTree>
    <p:extLst>
      <p:ext uri="{BB962C8B-B14F-4D97-AF65-F5344CB8AC3E}">
        <p14:creationId xmlns:p14="http://schemas.microsoft.com/office/powerpoint/2010/main" val="2809527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a:ln>
            <a:noFill/>
          </a:ln>
          <a:effectLst>
            <a:softEdge rad="112500"/>
          </a:effectLst>
        </p:spPr>
      </p:pic>
      <p:sp>
        <p:nvSpPr>
          <p:cNvPr id="3" name="TextBox 2"/>
          <p:cNvSpPr txBox="1"/>
          <p:nvPr/>
        </p:nvSpPr>
        <p:spPr>
          <a:xfrm>
            <a:off x="1691680" y="339502"/>
            <a:ext cx="2736304"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Pistaatsia pähklid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870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stkülik 5"/>
          <p:cNvSpPr/>
          <p:nvPr/>
        </p:nvSpPr>
        <p:spPr>
          <a:xfrm>
            <a:off x="611560" y="1960846"/>
            <a:ext cx="7848872" cy="2771144"/>
          </a:xfrm>
          <a:prstGeom prst="rect">
            <a:avLst/>
          </a:prstGeom>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t-EE"/>
          </a:p>
        </p:txBody>
      </p:sp>
      <p:sp>
        <p:nvSpPr>
          <p:cNvPr id="2" name="TextBox 1"/>
          <p:cNvSpPr txBox="1"/>
          <p:nvPr/>
        </p:nvSpPr>
        <p:spPr>
          <a:xfrm>
            <a:off x="467544" y="483518"/>
            <a:ext cx="8280920" cy="1477328"/>
          </a:xfrm>
          <a:prstGeom prst="rect">
            <a:avLst/>
          </a:prstGeom>
          <a:noFill/>
        </p:spPr>
        <p:txBody>
          <a:bodyPr wrap="square" rtlCol="0">
            <a:spAutoFit/>
          </a:bodyPr>
          <a:lstStyle/>
          <a:p>
            <a:r>
              <a:rPr lang="et-EE" dirty="0" smtClean="0"/>
              <a:t>Pähkliks nimetatakse vilju, mille tuuma ümber on kõva väliskest. Pähklites sisalduv suur õlihulk teeb need energiarikkaks ja seetõttu tervislikuks. Seega soovitatakse neid vaheampsuks näiteks nii neile, kes kaalu tõstavad, kui ka neile, kes kaalu langetavad. Viimastele on pähklid abiks, et kaalu alanedes ei kärbuks lihasmass. </a:t>
            </a:r>
            <a:endParaRPr lang="et-EE" dirty="0"/>
          </a:p>
        </p:txBody>
      </p:sp>
      <p:pic>
        <p:nvPicPr>
          <p:cNvPr id="5" name="Pil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012462"/>
            <a:ext cx="3971280" cy="2647520"/>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016224"/>
            <a:ext cx="1863850" cy="2643758"/>
          </a:xfrm>
          <a:prstGeom prst="rect">
            <a:avLst/>
          </a:prstGeom>
        </p:spPr>
      </p:pic>
    </p:spTree>
    <p:extLst>
      <p:ext uri="{BB962C8B-B14F-4D97-AF65-F5344CB8AC3E}">
        <p14:creationId xmlns:p14="http://schemas.microsoft.com/office/powerpoint/2010/main" val="3459549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020" y="0"/>
            <a:ext cx="6997959" cy="5143500"/>
          </a:xfrm>
          <a:prstGeom prst="rect">
            <a:avLst/>
          </a:prstGeom>
          <a:ln>
            <a:noFill/>
          </a:ln>
          <a:effectLst>
            <a:softEdge rad="112500"/>
          </a:effectLst>
        </p:spPr>
      </p:pic>
      <p:sp>
        <p:nvSpPr>
          <p:cNvPr id="3" name="TextBox 2"/>
          <p:cNvSpPr txBox="1"/>
          <p:nvPr/>
        </p:nvSpPr>
        <p:spPr>
          <a:xfrm>
            <a:off x="5580112" y="4362658"/>
            <a:ext cx="2736304" cy="369332"/>
          </a:xfrm>
          <a:prstGeom prst="rect">
            <a:avLst/>
          </a:prstGeom>
          <a:noFill/>
        </p:spPr>
        <p:txBody>
          <a:bodyPr wrap="square" rtlCol="0">
            <a:spAutoFit/>
          </a:bodyPr>
          <a:lstStyle/>
          <a:p>
            <a:r>
              <a:rPr lang="et-EE" dirty="0" smtClean="0">
                <a:solidFill>
                  <a:srgbClr val="92D050"/>
                </a:solidFill>
                <a:effectLst>
                  <a:outerShdw blurRad="38100" dist="38100" dir="2700000" algn="tl">
                    <a:srgbClr val="000000">
                      <a:alpha val="43137"/>
                    </a:srgbClr>
                  </a:outerShdw>
                </a:effectLst>
              </a:rPr>
              <a:t>Pistaatsia pähklid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88090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39502"/>
            <a:ext cx="4064000" cy="3048000"/>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237" y="3651870"/>
            <a:ext cx="1905000" cy="1066800"/>
          </a:xfrm>
          <a:prstGeom prst="rect">
            <a:avLst/>
          </a:prstGeom>
          <a:ln>
            <a:noFill/>
          </a:ln>
          <a:effectLst>
            <a:outerShdw blurRad="292100" dist="139700" dir="2700000" algn="tl" rotWithShape="0">
              <a:srgbClr val="333333">
                <a:alpha val="65000"/>
              </a:srgbClr>
            </a:outerShdw>
          </a:effectLst>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1275606"/>
            <a:ext cx="2067214" cy="2257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Ühe külje ümardatud nurkadega ristkülik 4"/>
          <p:cNvSpPr/>
          <p:nvPr/>
        </p:nvSpPr>
        <p:spPr>
          <a:xfrm>
            <a:off x="8003131" y="548702"/>
            <a:ext cx="720080" cy="702000"/>
          </a:xfrm>
          <a:prstGeom prst="round2Same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smtClean="0">
                <a:effectLst>
                  <a:outerShdw blurRad="38100" dist="38100" dir="2700000" algn="tl">
                    <a:srgbClr val="000000">
                      <a:alpha val="43137"/>
                    </a:srgbClr>
                  </a:outerShdw>
                </a:effectLst>
              </a:rPr>
              <a:t>0,39</a:t>
            </a:r>
            <a:endParaRPr lang="et-EE" dirty="0">
              <a:effectLst>
                <a:outerShdw blurRad="38100" dist="38100" dir="2700000" algn="tl">
                  <a:srgbClr val="000000">
                    <a:alpha val="43137"/>
                  </a:srgbClr>
                </a:outerShdw>
              </a:effectLst>
            </a:endParaRPr>
          </a:p>
        </p:txBody>
      </p:sp>
      <p:pic>
        <p:nvPicPr>
          <p:cNvPr id="6" name="Pil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9912" y="555526"/>
            <a:ext cx="686464" cy="695045"/>
          </a:xfrm>
          <a:prstGeom prst="rect">
            <a:avLst/>
          </a:prstGeom>
        </p:spPr>
      </p:pic>
      <p:pic>
        <p:nvPicPr>
          <p:cNvPr id="7" name="Pilt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0232" y="699542"/>
            <a:ext cx="513740" cy="412408"/>
          </a:xfrm>
          <a:prstGeom prst="rect">
            <a:avLst/>
          </a:prstGeom>
        </p:spPr>
      </p:pic>
      <p:pic>
        <p:nvPicPr>
          <p:cNvPr id="8" name="Pilt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0152" y="627534"/>
            <a:ext cx="696262" cy="522197"/>
          </a:xfrm>
          <a:prstGeom prst="rect">
            <a:avLst/>
          </a:prstGeom>
        </p:spPr>
      </p:pic>
    </p:spTree>
    <p:extLst>
      <p:ext uri="{BB962C8B-B14F-4D97-AF65-F5344CB8AC3E}">
        <p14:creationId xmlns:p14="http://schemas.microsoft.com/office/powerpoint/2010/main" val="254028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31" y="723642"/>
            <a:ext cx="7611538" cy="3696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4409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014" y="0"/>
            <a:ext cx="7319972" cy="5143500"/>
          </a:xfrm>
          <a:prstGeom prst="rect">
            <a:avLst/>
          </a:prstGeom>
          <a:ln>
            <a:noFill/>
          </a:ln>
          <a:effectLst>
            <a:softEdge rad="112500"/>
          </a:effectLst>
        </p:spPr>
      </p:pic>
    </p:spTree>
    <p:extLst>
      <p:ext uri="{BB962C8B-B14F-4D97-AF65-F5344CB8AC3E}">
        <p14:creationId xmlns:p14="http://schemas.microsoft.com/office/powerpoint/2010/main" val="2855060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228" y="0"/>
            <a:ext cx="6691544" cy="5143500"/>
          </a:xfrm>
          <a:prstGeom prst="rect">
            <a:avLst/>
          </a:prstGeom>
          <a:ln>
            <a:noFill/>
          </a:ln>
          <a:effectLst>
            <a:softEdge rad="112500"/>
          </a:effectLst>
        </p:spPr>
      </p:pic>
    </p:spTree>
    <p:extLst>
      <p:ext uri="{BB962C8B-B14F-4D97-AF65-F5344CB8AC3E}">
        <p14:creationId xmlns:p14="http://schemas.microsoft.com/office/powerpoint/2010/main" val="191353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0" y="764934"/>
            <a:ext cx="9144000" cy="3913632"/>
          </a:xfrm>
          <a:prstGeom prst="rect">
            <a:avLst/>
          </a:prstGeom>
          <a:ln>
            <a:noFill/>
          </a:ln>
          <a:effectLst>
            <a:softEdge rad="112500"/>
          </a:effectLst>
        </p:spPr>
      </p:pic>
    </p:spTree>
    <p:extLst>
      <p:ext uri="{BB962C8B-B14F-4D97-AF65-F5344CB8AC3E}">
        <p14:creationId xmlns:p14="http://schemas.microsoft.com/office/powerpoint/2010/main" val="3827944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483518"/>
            <a:ext cx="4286250" cy="4286250"/>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498456"/>
            <a:ext cx="2276793" cy="3334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896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354579"/>
            <a:ext cx="7416824" cy="3416320"/>
          </a:xfrm>
          <a:prstGeom prst="rect">
            <a:avLst/>
          </a:prstGeom>
          <a:noFill/>
        </p:spPr>
        <p:txBody>
          <a:bodyPr wrap="square" rtlCol="0">
            <a:spAutoFit/>
          </a:bodyPr>
          <a:lstStyle/>
          <a:p>
            <a:r>
              <a:rPr lang="et-EE" b="1" dirty="0" smtClean="0"/>
              <a:t>Parapähkel</a:t>
            </a:r>
            <a:r>
              <a:rPr lang="et-EE" dirty="0" smtClean="0"/>
              <a:t> ehk Brasiilia pähkli 100 g sisaldab: 703 kcal; 70% väärtuslikku õli, 17% proteiine (neist väärtuslikumad on seleenproteiin, </a:t>
            </a:r>
            <a:r>
              <a:rPr lang="et-EE" dirty="0" err="1" smtClean="0"/>
              <a:t>metioniin</a:t>
            </a:r>
            <a:r>
              <a:rPr lang="et-EE" dirty="0" smtClean="0"/>
              <a:t>, </a:t>
            </a:r>
            <a:r>
              <a:rPr lang="et-EE" dirty="0" err="1" smtClean="0"/>
              <a:t>tsüsteiin</a:t>
            </a:r>
            <a:r>
              <a:rPr lang="et-EE" dirty="0" smtClean="0"/>
              <a:t>, arginiin, </a:t>
            </a:r>
            <a:r>
              <a:rPr lang="et-EE" dirty="0" err="1" smtClean="0"/>
              <a:t>glutamiin</a:t>
            </a:r>
            <a:r>
              <a:rPr lang="et-EE" dirty="0" smtClean="0"/>
              <a:t>, </a:t>
            </a:r>
            <a:r>
              <a:rPr lang="et-EE" dirty="0" err="1" smtClean="0"/>
              <a:t>glutamiinhape</a:t>
            </a:r>
            <a:r>
              <a:rPr lang="et-EE" dirty="0" smtClean="0"/>
              <a:t>). </a:t>
            </a:r>
          </a:p>
          <a:p>
            <a:endParaRPr lang="et-EE" dirty="0"/>
          </a:p>
          <a:p>
            <a:r>
              <a:rPr lang="et-EE" dirty="0" smtClean="0"/>
              <a:t>Mikroelemendid: antimon, tseesium, </a:t>
            </a:r>
            <a:r>
              <a:rPr lang="et-EE" dirty="0" err="1" smtClean="0"/>
              <a:t>samaarium</a:t>
            </a:r>
            <a:r>
              <a:rPr lang="et-EE" dirty="0" smtClean="0"/>
              <a:t>, </a:t>
            </a:r>
            <a:r>
              <a:rPr lang="et-EE" dirty="0" err="1" smtClean="0"/>
              <a:t>tantaal</a:t>
            </a:r>
            <a:r>
              <a:rPr lang="et-EE" dirty="0" smtClean="0"/>
              <a:t>, </a:t>
            </a:r>
            <a:r>
              <a:rPr lang="et-EE" dirty="0" err="1" smtClean="0"/>
              <a:t>skandium</a:t>
            </a:r>
            <a:r>
              <a:rPr lang="et-EE" dirty="0" smtClean="0"/>
              <a:t>, </a:t>
            </a:r>
            <a:r>
              <a:rPr lang="et-EE" dirty="0" err="1" smtClean="0"/>
              <a:t>lantaan</a:t>
            </a:r>
            <a:r>
              <a:rPr lang="et-EE" dirty="0" smtClean="0"/>
              <a:t>, </a:t>
            </a:r>
            <a:r>
              <a:rPr lang="et-EE" dirty="0" err="1" smtClean="0"/>
              <a:t>luteetsium</a:t>
            </a:r>
            <a:r>
              <a:rPr lang="et-EE" dirty="0" smtClean="0"/>
              <a:t>, </a:t>
            </a:r>
            <a:r>
              <a:rPr lang="et-EE" dirty="0" err="1" smtClean="0"/>
              <a:t>euroopium</a:t>
            </a:r>
            <a:r>
              <a:rPr lang="et-EE" dirty="0" smtClean="0"/>
              <a:t>, </a:t>
            </a:r>
            <a:r>
              <a:rPr lang="et-EE" dirty="0" err="1" smtClean="0"/>
              <a:t>tseerium</a:t>
            </a:r>
            <a:r>
              <a:rPr lang="et-EE" dirty="0" smtClean="0"/>
              <a:t>, volfram. </a:t>
            </a:r>
          </a:p>
          <a:p>
            <a:endParaRPr lang="et-EE" dirty="0" smtClean="0"/>
          </a:p>
          <a:p>
            <a:r>
              <a:rPr lang="et-EE" dirty="0" smtClean="0"/>
              <a:t>1 parapähkli söömine päevas tagab organismi seleenivajaduse! Meil on pidev seleenipuudus, sest liigne väetamine, happevihmad, niisutamine on teinud taimede jaoks mulla raskesti omastatavaks. </a:t>
            </a:r>
          </a:p>
          <a:p>
            <a:r>
              <a:rPr lang="et-EE" dirty="0" smtClean="0"/>
              <a:t>Hoia kooritud parapähkleid külmikus hermeetilises nõus. Koorega pähklid säilivad kuivas kohas toatemperatuuril kuni 2 kuud.</a:t>
            </a:r>
            <a:endParaRPr lang="et-EE" dirty="0"/>
          </a:p>
        </p:txBody>
      </p:sp>
      <p:sp>
        <p:nvSpPr>
          <p:cNvPr id="3" name="Ristkülik 2"/>
          <p:cNvSpPr/>
          <p:nvPr/>
        </p:nvSpPr>
        <p:spPr>
          <a:xfrm>
            <a:off x="1547664" y="4862"/>
            <a:ext cx="4650183"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Brasiilia pähkel</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8438"/>
            <a:ext cx="1278107"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413" y="1419622"/>
            <a:ext cx="540000" cy="58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413" y="3579862"/>
            <a:ext cx="540000" cy="599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l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3413" y="2859782"/>
            <a:ext cx="540000" cy="58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lt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4663" y="3579862"/>
            <a:ext cx="540000" cy="599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lt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4663" y="1419622"/>
            <a:ext cx="540000" cy="58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lt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4663" y="2859782"/>
            <a:ext cx="540000" cy="58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lt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4663" y="2135202"/>
            <a:ext cx="540000" cy="58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lt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3413" y="2139702"/>
            <a:ext cx="540000" cy="58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lt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3413" y="4299942"/>
            <a:ext cx="540000" cy="599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lt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16256" y="4299942"/>
            <a:ext cx="540000" cy="58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lt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74663" y="623499"/>
            <a:ext cx="540000" cy="594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46642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95486"/>
            <a:ext cx="6191250" cy="4648200"/>
          </a:xfrm>
          <a:prstGeom prst="rect">
            <a:avLst/>
          </a:prstGeom>
        </p:spPr>
      </p:pic>
      <p:sp>
        <p:nvSpPr>
          <p:cNvPr id="3" name="TextBox 2"/>
          <p:cNvSpPr txBox="1"/>
          <p:nvPr/>
        </p:nvSpPr>
        <p:spPr>
          <a:xfrm>
            <a:off x="3275856" y="4474354"/>
            <a:ext cx="4464496" cy="369332"/>
          </a:xfrm>
          <a:prstGeom prst="rect">
            <a:avLst/>
          </a:prstGeom>
          <a:solidFill>
            <a:schemeClr val="tx1">
              <a:lumMod val="75000"/>
              <a:lumOff val="25000"/>
            </a:schemeClr>
          </a:solidFill>
        </p:spPr>
        <p:txBody>
          <a:bodyPr wrap="square" rtlCol="0">
            <a:spAutoFit/>
          </a:bodyPr>
          <a:lstStyle/>
          <a:p>
            <a:r>
              <a:rPr lang="et-EE" dirty="0">
                <a:solidFill>
                  <a:srgbClr val="92D050"/>
                </a:solidFill>
                <a:effectLst>
                  <a:outerShdw blurRad="38100" dist="38100" dir="2700000" algn="tl">
                    <a:srgbClr val="000000">
                      <a:alpha val="43137"/>
                    </a:srgbClr>
                  </a:outerShdw>
                </a:effectLst>
              </a:rPr>
              <a:t>Kõrge parapähklipuu </a:t>
            </a:r>
            <a:r>
              <a:rPr lang="et-EE" i="1" dirty="0">
                <a:solidFill>
                  <a:srgbClr val="92D050"/>
                </a:solidFill>
                <a:effectLst>
                  <a:outerShdw blurRad="38100" dist="38100" dir="2700000" algn="tl">
                    <a:srgbClr val="000000">
                      <a:alpha val="43137"/>
                    </a:srgbClr>
                  </a:outerShdw>
                </a:effectLst>
              </a:rPr>
              <a:t>(</a:t>
            </a:r>
            <a:r>
              <a:rPr lang="et-EE" i="1" dirty="0" err="1">
                <a:solidFill>
                  <a:srgbClr val="92D050"/>
                </a:solidFill>
                <a:effectLst>
                  <a:outerShdw blurRad="38100" dist="38100" dir="2700000" algn="tl">
                    <a:srgbClr val="000000">
                      <a:alpha val="43137"/>
                    </a:srgbClr>
                  </a:outerShdw>
                </a:effectLst>
              </a:rPr>
              <a:t>Bertholletia</a:t>
            </a:r>
            <a:r>
              <a:rPr lang="et-EE" i="1" dirty="0">
                <a:solidFill>
                  <a:srgbClr val="92D050"/>
                </a:solidFill>
                <a:effectLst>
                  <a:outerShdw blurRad="38100" dist="38100" dir="2700000" algn="tl">
                    <a:srgbClr val="000000">
                      <a:alpha val="43137"/>
                    </a:srgbClr>
                  </a:outerShdw>
                </a:effectLst>
              </a:rPr>
              <a:t> </a:t>
            </a:r>
            <a:r>
              <a:rPr lang="et-EE" i="1" dirty="0" err="1">
                <a:solidFill>
                  <a:srgbClr val="92D050"/>
                </a:solidFill>
                <a:effectLst>
                  <a:outerShdw blurRad="38100" dist="38100" dir="2700000" algn="tl">
                    <a:srgbClr val="000000">
                      <a:alpha val="43137"/>
                    </a:srgbClr>
                  </a:outerShdw>
                </a:effectLst>
              </a:rPr>
              <a:t>excelsa</a:t>
            </a:r>
            <a:r>
              <a:rPr lang="et-EE" i="1" dirty="0">
                <a:solidFill>
                  <a:srgbClr val="92D05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87045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25728"/>
            <a:ext cx="7715250" cy="5143500"/>
          </a:xfrm>
          <a:prstGeom prst="rect">
            <a:avLst/>
          </a:prstGeom>
          <a:ln>
            <a:noFill/>
          </a:ln>
          <a:effectLst>
            <a:softEdge rad="112500"/>
          </a:effectLst>
        </p:spPr>
      </p:pic>
      <p:sp>
        <p:nvSpPr>
          <p:cNvPr id="3" name="TextBox 2"/>
          <p:cNvSpPr txBox="1"/>
          <p:nvPr/>
        </p:nvSpPr>
        <p:spPr>
          <a:xfrm>
            <a:off x="5580112" y="4362658"/>
            <a:ext cx="2736304" cy="369332"/>
          </a:xfrm>
          <a:prstGeom prst="rect">
            <a:avLst/>
          </a:prstGeom>
          <a:noFill/>
        </p:spPr>
        <p:txBody>
          <a:bodyPr wrap="square" rtlCol="0">
            <a:spAutoFit/>
          </a:bodyPr>
          <a:lstStyle/>
          <a:p>
            <a:r>
              <a:rPr lang="et-EE" dirty="0" smtClean="0">
                <a:effectLst>
                  <a:outerShdw blurRad="38100" dist="38100" dir="2700000" algn="tl">
                    <a:srgbClr val="000000">
                      <a:alpha val="43137"/>
                    </a:srgbClr>
                  </a:outerShdw>
                </a:effectLst>
              </a:rPr>
              <a:t>Brasiilia pähkli kultuur</a:t>
            </a:r>
            <a:endParaRPr lang="et-E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6675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83518"/>
            <a:ext cx="8280920" cy="1477328"/>
          </a:xfrm>
          <a:prstGeom prst="rect">
            <a:avLst/>
          </a:prstGeom>
          <a:noFill/>
        </p:spPr>
        <p:txBody>
          <a:bodyPr wrap="square" rtlCol="0">
            <a:spAutoFit/>
          </a:bodyPr>
          <a:lstStyle/>
          <a:p>
            <a:r>
              <a:rPr lang="et-EE" dirty="0" smtClean="0"/>
              <a:t>Peale selle sisaldavad pähklid mineraalaineid, nt rauda, ning luustikku tugevdavat kaltsiumi. Pähkleis on paras jagu karotiini (</a:t>
            </a:r>
            <a:r>
              <a:rPr lang="et-EE" dirty="0" err="1" smtClean="0"/>
              <a:t>A-provitamiini</a:t>
            </a:r>
            <a:r>
              <a:rPr lang="et-EE" dirty="0" smtClean="0"/>
              <a:t>) ja närvirakkudele olulisi B-klassi vitamiine. Pähklite krõbistamine on organismile kasulik tegevus, mida soovitatakse täiskasvanuile põhisöömaaegade vahel, lastele lõuna- või õhtuooteks. </a:t>
            </a:r>
            <a:endParaRPr lang="et-EE" dirty="0"/>
          </a:p>
        </p:txBody>
      </p:sp>
      <p:pic>
        <p:nvPicPr>
          <p:cNvPr id="3" name="Pil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1960846"/>
            <a:ext cx="4176464" cy="2783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51998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2238262"/>
            <a:ext cx="1847850" cy="2466975"/>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147814"/>
            <a:ext cx="1905000" cy="1609725"/>
          </a:xfrm>
          <a:prstGeom prst="rect">
            <a:avLst/>
          </a:prstGeom>
          <a:ln>
            <a:noFill/>
          </a:ln>
          <a:effectLst>
            <a:outerShdw blurRad="292100" dist="139700" dir="2700000" algn="tl" rotWithShape="0">
              <a:srgbClr val="333333">
                <a:alpha val="65000"/>
              </a:srgbClr>
            </a:outerShdw>
          </a:effectLst>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01" y="123478"/>
            <a:ext cx="4320886" cy="2822864"/>
          </a:xfrm>
          <a:prstGeom prst="rect">
            <a:avLst/>
          </a:prstGeom>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5816" y="3176759"/>
            <a:ext cx="1521190" cy="1609725"/>
          </a:xfrm>
          <a:prstGeom prst="rect">
            <a:avLst/>
          </a:prstGeom>
          <a:ln>
            <a:noFill/>
          </a:ln>
          <a:effectLst>
            <a:outerShdw blurRad="292100" dist="139700" dir="2700000" algn="tl" rotWithShape="0">
              <a:srgbClr val="333333">
                <a:alpha val="65000"/>
              </a:srgbClr>
            </a:outerShdw>
          </a:effectLst>
        </p:spPr>
      </p:pic>
      <p:sp>
        <p:nvSpPr>
          <p:cNvPr id="6" name="Ühe külje ümardatud nurkadega ristkülik 5"/>
          <p:cNvSpPr/>
          <p:nvPr/>
        </p:nvSpPr>
        <p:spPr>
          <a:xfrm>
            <a:off x="8119193" y="1608262"/>
            <a:ext cx="720080" cy="630000"/>
          </a:xfrm>
          <a:prstGeom prst="round2Same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smtClean="0">
                <a:effectLst>
                  <a:outerShdw blurRad="38100" dist="38100" dir="2700000" algn="tl">
                    <a:srgbClr val="000000">
                      <a:alpha val="43137"/>
                    </a:srgbClr>
                  </a:outerShdw>
                </a:effectLst>
              </a:rPr>
              <a:t>0,35</a:t>
            </a:r>
            <a:endParaRPr lang="et-EE" dirty="0">
              <a:effectLst>
                <a:outerShdw blurRad="38100" dist="38100" dir="2700000" algn="tl">
                  <a:srgbClr val="000000">
                    <a:alpha val="43137"/>
                  </a:srgbClr>
                </a:outerShdw>
              </a:effectLst>
            </a:endParaRPr>
          </a:p>
        </p:txBody>
      </p:sp>
      <p:pic>
        <p:nvPicPr>
          <p:cNvPr id="7" name="Pilt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6261" y="1419622"/>
            <a:ext cx="440810" cy="764549"/>
          </a:xfrm>
          <a:prstGeom prst="rect">
            <a:avLst/>
          </a:prstGeom>
        </p:spPr>
      </p:pic>
      <p:pic>
        <p:nvPicPr>
          <p:cNvPr id="8" name="Pilt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814079" y="1573470"/>
            <a:ext cx="1021185" cy="255295"/>
          </a:xfrm>
          <a:prstGeom prst="rect">
            <a:avLst/>
          </a:prstGeom>
        </p:spPr>
      </p:pic>
    </p:spTree>
    <p:extLst>
      <p:ext uri="{BB962C8B-B14F-4D97-AF65-F5344CB8AC3E}">
        <p14:creationId xmlns:p14="http://schemas.microsoft.com/office/powerpoint/2010/main" val="2170778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7203"/>
            <a:ext cx="5651227" cy="5143500"/>
          </a:xfrm>
          <a:prstGeom prst="rect">
            <a:avLst/>
          </a:prstGeom>
          <a:ln>
            <a:noFill/>
          </a:ln>
          <a:effectLst>
            <a:softEdge rad="112500"/>
          </a:effectLst>
        </p:spPr>
      </p:pic>
    </p:spTree>
    <p:extLst>
      <p:ext uri="{BB962C8B-B14F-4D97-AF65-F5344CB8AC3E}">
        <p14:creationId xmlns:p14="http://schemas.microsoft.com/office/powerpoint/2010/main" val="35399798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182" y="37822"/>
            <a:ext cx="7715250" cy="5143500"/>
          </a:xfrm>
          <a:prstGeom prst="rect">
            <a:avLst/>
          </a:prstGeom>
          <a:ln>
            <a:noFill/>
          </a:ln>
          <a:effectLst>
            <a:softEdge rad="112500"/>
          </a:effectLst>
        </p:spPr>
      </p:pic>
    </p:spTree>
    <p:extLst>
      <p:ext uri="{BB962C8B-B14F-4D97-AF65-F5344CB8AC3E}">
        <p14:creationId xmlns:p14="http://schemas.microsoft.com/office/powerpoint/2010/main" val="3426512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52" y="852247"/>
            <a:ext cx="7849696" cy="3439005"/>
          </a:xfrm>
          <a:prstGeom prst="rect">
            <a:avLst/>
          </a:prstGeom>
        </p:spPr>
      </p:pic>
    </p:spTree>
    <p:extLst>
      <p:ext uri="{BB962C8B-B14F-4D97-AF65-F5344CB8AC3E}">
        <p14:creationId xmlns:p14="http://schemas.microsoft.com/office/powerpoint/2010/main" val="9899263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563638"/>
            <a:ext cx="6096000" cy="3200400"/>
          </a:xfrm>
          <a:prstGeom prst="rect">
            <a:avLst/>
          </a:prstGeom>
        </p:spPr>
      </p:pic>
      <p:sp>
        <p:nvSpPr>
          <p:cNvPr id="3" name="TextBox 2"/>
          <p:cNvSpPr txBox="1"/>
          <p:nvPr/>
        </p:nvSpPr>
        <p:spPr>
          <a:xfrm>
            <a:off x="467544" y="411510"/>
            <a:ext cx="8280920" cy="646331"/>
          </a:xfrm>
          <a:prstGeom prst="rect">
            <a:avLst/>
          </a:prstGeom>
          <a:noFill/>
        </p:spPr>
        <p:txBody>
          <a:bodyPr wrap="square" rtlCol="0">
            <a:spAutoFit/>
          </a:bodyPr>
          <a:lstStyle/>
          <a:p>
            <a:r>
              <a:rPr lang="et-EE" dirty="0"/>
              <a:t>Parapähkel ehk Brasiilia pähkel on parapähklipuu seeme.</a:t>
            </a:r>
          </a:p>
          <a:p>
            <a:r>
              <a:rPr lang="et-EE" dirty="0" smtClean="0"/>
              <a:t>Parapähklipuu </a:t>
            </a:r>
            <a:r>
              <a:rPr lang="et-EE" dirty="0"/>
              <a:t>kasvab Lõuna-Ameerikas Amazonase madalikel.</a:t>
            </a:r>
            <a:endParaRPr lang="et-EE" dirty="0" smtClean="0"/>
          </a:p>
        </p:txBody>
      </p:sp>
    </p:spTree>
    <p:extLst>
      <p:ext uri="{BB962C8B-B14F-4D97-AF65-F5344CB8AC3E}">
        <p14:creationId xmlns:p14="http://schemas.microsoft.com/office/powerpoint/2010/main" val="3355236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38438"/>
            <a:ext cx="7704856" cy="3416320"/>
          </a:xfrm>
          <a:prstGeom prst="rect">
            <a:avLst/>
          </a:prstGeom>
          <a:noFill/>
        </p:spPr>
        <p:txBody>
          <a:bodyPr wrap="square" rtlCol="0">
            <a:spAutoFit/>
          </a:bodyPr>
          <a:lstStyle/>
          <a:p>
            <a:r>
              <a:rPr lang="et-EE" dirty="0" smtClean="0"/>
              <a:t>India pähklid sisaldavad </a:t>
            </a:r>
            <a:r>
              <a:rPr lang="et-EE" dirty="0" err="1" smtClean="0"/>
              <a:t>monoküllastumata</a:t>
            </a:r>
            <a:r>
              <a:rPr lang="et-EE" dirty="0" smtClean="0"/>
              <a:t> rasvu, mis soodustab südame-veresoonkonna tegevust ning antioksüdante, mis aitavad kõrvaldada vähki tekitavaid vabu radikaale. </a:t>
            </a:r>
            <a:r>
              <a:rPr lang="et-EE" dirty="0" err="1" smtClean="0"/>
              <a:t>Kašupähkel</a:t>
            </a:r>
            <a:r>
              <a:rPr lang="et-EE" dirty="0" smtClean="0"/>
              <a:t> on suur magneesiumi ja kaltsiumi allikas, mis tugevdab lihaseid ja luid. Samuti sisaldavad pähklid kiudaineid, mis on kasulik seedimisele. India pähkli söömine aitab kasutada organismis sisalduvat rauda, kõrvaldada vabu radikaale, arendada luu- ja sidekude ning toota naha ja juuste pigmenti </a:t>
            </a:r>
            <a:r>
              <a:rPr lang="et-EE" dirty="0" err="1" smtClean="0"/>
              <a:t>melaniini</a:t>
            </a:r>
            <a:r>
              <a:rPr lang="et-EE" dirty="0" smtClean="0"/>
              <a:t>. </a:t>
            </a:r>
          </a:p>
          <a:p>
            <a:r>
              <a:rPr lang="et-EE" dirty="0" smtClean="0"/>
              <a:t>Märkimisväärne on E vitamiini, </a:t>
            </a:r>
            <a:r>
              <a:rPr lang="et-EE" dirty="0" err="1" smtClean="0"/>
              <a:t>provitamiin</a:t>
            </a:r>
            <a:r>
              <a:rPr lang="et-EE" dirty="0" smtClean="0"/>
              <a:t> A ja B grupi vitamiinide sisaldus. B-grupi vitamiinidest tähtsaim on </a:t>
            </a:r>
            <a:r>
              <a:rPr lang="et-EE" dirty="0" err="1" smtClean="0"/>
              <a:t>tiamiin</a:t>
            </a:r>
            <a:r>
              <a:rPr lang="et-EE" dirty="0" smtClean="0"/>
              <a:t> ehk optimismivitamiin. Selle vitamiini vaegus põhjustab väsimust, ärrituvust, isupuudust ja nendest tulenevaid haigusi. India pähklit kasutatakse põhiliselt kondiitritööstuses, kuid ka lihtsalt maiustamiseks.</a:t>
            </a:r>
          </a:p>
        </p:txBody>
      </p:sp>
      <p:sp>
        <p:nvSpPr>
          <p:cNvPr id="3" name="Ristkülik 2"/>
          <p:cNvSpPr/>
          <p:nvPr/>
        </p:nvSpPr>
        <p:spPr>
          <a:xfrm>
            <a:off x="1679512" y="4862"/>
            <a:ext cx="3875933"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India pähkel</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3478"/>
            <a:ext cx="150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istkülik 4"/>
          <p:cNvSpPr/>
          <p:nvPr/>
        </p:nvSpPr>
        <p:spPr>
          <a:xfrm>
            <a:off x="4863357" y="699542"/>
            <a:ext cx="3597075" cy="461665"/>
          </a:xfrm>
          <a:prstGeom prst="rect">
            <a:avLst/>
          </a:prstGeom>
          <a:noFill/>
        </p:spPr>
        <p:txBody>
          <a:bodyPr wrap="none" lIns="91440" tIns="45720" rIns="91440" bIns="45720">
            <a:spAutoFit/>
          </a:bodyPr>
          <a:lstStyle/>
          <a:p>
            <a:r>
              <a:rPr lang="et-E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ehk </a:t>
            </a:r>
            <a:r>
              <a:rPr lang="et-EE"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kašupähkel</a:t>
            </a:r>
            <a:r>
              <a:rPr lang="et-E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ehk </a:t>
            </a:r>
            <a:r>
              <a:rPr lang="et-EE" sz="2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nakar</a:t>
            </a:r>
            <a:endParaRPr lang="et-EE"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 name="Pil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8003" y="2139702"/>
            <a:ext cx="540000" cy="58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l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8003" y="1361949"/>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lt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2560" y="3075806"/>
            <a:ext cx="540000" cy="680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lt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2560" y="3974133"/>
            <a:ext cx="540000" cy="680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7057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468" y="51470"/>
            <a:ext cx="6858000" cy="5143500"/>
          </a:xfrm>
          <a:prstGeom prst="rect">
            <a:avLst/>
          </a:prstGeom>
          <a:ln>
            <a:noFill/>
          </a:ln>
          <a:effectLst>
            <a:softEdge rad="112500"/>
          </a:effectLst>
        </p:spPr>
      </p:pic>
      <p:sp>
        <p:nvSpPr>
          <p:cNvPr id="3" name="TextBox 2"/>
          <p:cNvSpPr txBox="1"/>
          <p:nvPr/>
        </p:nvSpPr>
        <p:spPr>
          <a:xfrm>
            <a:off x="1835696" y="4587974"/>
            <a:ext cx="6480720" cy="369332"/>
          </a:xfrm>
          <a:prstGeom prst="rect">
            <a:avLst/>
          </a:prstGeom>
          <a:noFill/>
        </p:spPr>
        <p:txBody>
          <a:bodyPr wrap="square" rtlCol="0">
            <a:spAutoFit/>
          </a:bodyPr>
          <a:lstStyle/>
          <a:p>
            <a:r>
              <a:rPr lang="et-EE" dirty="0" err="1">
                <a:effectLst>
                  <a:outerShdw blurRad="38100" dist="38100" dir="2700000" algn="tl">
                    <a:srgbClr val="000000">
                      <a:alpha val="43137"/>
                    </a:srgbClr>
                  </a:outerShdw>
                </a:effectLst>
              </a:rPr>
              <a:t>Lääneanakard</a:t>
            </a:r>
            <a:r>
              <a:rPr lang="et-EE" dirty="0">
                <a:effectLst>
                  <a:outerShdw blurRad="38100" dist="38100" dir="2700000" algn="tl">
                    <a:srgbClr val="000000">
                      <a:alpha val="43137"/>
                    </a:srgbClr>
                  </a:outerShdw>
                </a:effectLst>
              </a:rPr>
              <a:t> </a:t>
            </a:r>
            <a:r>
              <a:rPr lang="et-EE" i="1" dirty="0">
                <a:effectLst>
                  <a:outerShdw blurRad="38100" dist="38100" dir="2700000" algn="tl">
                    <a:srgbClr val="000000">
                      <a:alpha val="43137"/>
                    </a:srgbClr>
                  </a:outerShdw>
                </a:effectLst>
              </a:rPr>
              <a:t>(</a:t>
            </a:r>
            <a:r>
              <a:rPr lang="et-EE" i="1" dirty="0" err="1">
                <a:effectLst>
                  <a:outerShdw blurRad="38100" dist="38100" dir="2700000" algn="tl">
                    <a:srgbClr val="000000">
                      <a:alpha val="43137"/>
                    </a:srgbClr>
                  </a:outerShdw>
                </a:effectLst>
              </a:rPr>
              <a:t>Anacardium</a:t>
            </a:r>
            <a:r>
              <a:rPr lang="et-EE" i="1" dirty="0">
                <a:effectLst>
                  <a:outerShdw blurRad="38100" dist="38100" dir="2700000" algn="tl">
                    <a:srgbClr val="000000">
                      <a:alpha val="43137"/>
                    </a:srgbClr>
                  </a:outerShdw>
                </a:effectLst>
              </a:rPr>
              <a:t> </a:t>
            </a:r>
            <a:r>
              <a:rPr lang="et-EE" i="1" dirty="0" err="1">
                <a:effectLst>
                  <a:outerShdw blurRad="38100" dist="38100" dir="2700000" algn="tl">
                    <a:srgbClr val="000000">
                      <a:alpha val="43137"/>
                    </a:srgbClr>
                  </a:outerShdw>
                </a:effectLst>
              </a:rPr>
              <a:t>occidentale</a:t>
            </a:r>
            <a:r>
              <a:rPr lang="et-EE" i="1" dirty="0">
                <a:effectLst>
                  <a:outerShdw blurRad="38100" dist="38100" dir="2700000" algn="tl">
                    <a:srgbClr val="000000">
                      <a:alpha val="43137"/>
                    </a:srgbClr>
                  </a:outerShdw>
                </a:effectLst>
              </a:rPr>
              <a:t>) </a:t>
            </a:r>
            <a:r>
              <a:rPr lang="et-EE" dirty="0">
                <a:effectLst>
                  <a:outerShdw blurRad="38100" dist="38100" dir="2700000" algn="tl">
                    <a:srgbClr val="000000">
                      <a:alpha val="43137"/>
                    </a:srgbClr>
                  </a:outerShdw>
                </a:effectLst>
              </a:rPr>
              <a:t>ehk india pähklipuu</a:t>
            </a:r>
          </a:p>
        </p:txBody>
      </p:sp>
    </p:spTree>
    <p:extLst>
      <p:ext uri="{BB962C8B-B14F-4D97-AF65-F5344CB8AC3E}">
        <p14:creationId xmlns:p14="http://schemas.microsoft.com/office/powerpoint/2010/main" val="1032236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769225"/>
            <a:ext cx="4483100" cy="3365500"/>
          </a:xfrm>
          <a:prstGeom prst="rect">
            <a:avLst/>
          </a:prstGeom>
        </p:spPr>
      </p:pic>
      <p:sp>
        <p:nvSpPr>
          <p:cNvPr id="3" name="TextBox 2"/>
          <p:cNvSpPr txBox="1"/>
          <p:nvPr/>
        </p:nvSpPr>
        <p:spPr>
          <a:xfrm>
            <a:off x="1691680" y="4587974"/>
            <a:ext cx="6480720" cy="369332"/>
          </a:xfrm>
          <a:prstGeom prst="rect">
            <a:avLst/>
          </a:prstGeom>
          <a:noFill/>
        </p:spPr>
        <p:txBody>
          <a:bodyPr wrap="square" rtlCol="0">
            <a:spAutoFit/>
          </a:bodyPr>
          <a:lstStyle/>
          <a:p>
            <a:r>
              <a:rPr lang="et-EE" dirty="0" err="1" smtClean="0">
                <a:effectLst>
                  <a:outerShdw blurRad="38100" dist="38100" dir="2700000" algn="tl">
                    <a:srgbClr val="000000">
                      <a:alpha val="43137"/>
                    </a:srgbClr>
                  </a:outerShdw>
                </a:effectLst>
              </a:rPr>
              <a:t>Lääneanakardi</a:t>
            </a:r>
            <a:r>
              <a:rPr lang="et-EE" dirty="0" smtClean="0">
                <a:effectLst>
                  <a:outerShdw blurRad="38100" dist="38100" dir="2700000" algn="tl">
                    <a:srgbClr val="000000">
                      <a:alpha val="43137"/>
                    </a:srgbClr>
                  </a:outerShdw>
                </a:effectLst>
              </a:rPr>
              <a:t> õied</a:t>
            </a:r>
            <a:endParaRPr lang="et-E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75891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20538"/>
            <a:ext cx="7376267" cy="5143500"/>
          </a:xfrm>
          <a:prstGeom prst="rect">
            <a:avLst/>
          </a:prstGeom>
          <a:ln>
            <a:noFill/>
          </a:ln>
          <a:effectLst>
            <a:softEdge rad="112500"/>
          </a:effectLst>
        </p:spPr>
      </p:pic>
      <p:sp>
        <p:nvSpPr>
          <p:cNvPr id="3" name="TextBox 2"/>
          <p:cNvSpPr txBox="1"/>
          <p:nvPr/>
        </p:nvSpPr>
        <p:spPr>
          <a:xfrm>
            <a:off x="5508104" y="4570671"/>
            <a:ext cx="2664296" cy="369332"/>
          </a:xfrm>
          <a:prstGeom prst="rect">
            <a:avLst/>
          </a:prstGeom>
          <a:noFill/>
        </p:spPr>
        <p:txBody>
          <a:bodyPr wrap="square" rtlCol="0">
            <a:spAutoFit/>
          </a:bodyPr>
          <a:lstStyle/>
          <a:p>
            <a:r>
              <a:rPr lang="et-EE" dirty="0" err="1" smtClean="0">
                <a:solidFill>
                  <a:schemeClr val="accent3">
                    <a:lumMod val="50000"/>
                  </a:schemeClr>
                </a:solidFill>
                <a:effectLst>
                  <a:outerShdw blurRad="38100" dist="38100" dir="2700000" algn="tl">
                    <a:srgbClr val="000000">
                      <a:alpha val="43137"/>
                    </a:srgbClr>
                  </a:outerShdw>
                </a:effectLst>
              </a:rPr>
              <a:t>Lääneanakardi</a:t>
            </a:r>
            <a:r>
              <a:rPr lang="et-EE" dirty="0" smtClean="0">
                <a:solidFill>
                  <a:schemeClr val="accent3">
                    <a:lumMod val="50000"/>
                  </a:schemeClr>
                </a:solidFill>
                <a:effectLst>
                  <a:outerShdw blurRad="38100" dist="38100" dir="2700000" algn="tl">
                    <a:srgbClr val="000000">
                      <a:alpha val="43137"/>
                    </a:srgbClr>
                  </a:outerShdw>
                </a:effectLst>
              </a:rPr>
              <a:t> viljad</a:t>
            </a:r>
            <a:endParaRPr lang="et-EE"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6365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1562862"/>
            <a:ext cx="3048000" cy="2017776"/>
          </a:xfrm>
          <a:prstGeom prst="rect">
            <a:avLst/>
          </a:prstGeom>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475" y="0"/>
            <a:ext cx="6575998" cy="5143500"/>
          </a:xfrm>
          <a:prstGeom prst="rect">
            <a:avLst/>
          </a:prstGeom>
          <a:ln>
            <a:noFill/>
          </a:ln>
          <a:effectLst>
            <a:softEdge rad="112500"/>
          </a:effectLst>
        </p:spPr>
      </p:pic>
      <p:sp>
        <p:nvSpPr>
          <p:cNvPr id="4" name="TextBox 3"/>
          <p:cNvSpPr txBox="1"/>
          <p:nvPr/>
        </p:nvSpPr>
        <p:spPr>
          <a:xfrm>
            <a:off x="3707904" y="4570671"/>
            <a:ext cx="2664296" cy="369332"/>
          </a:xfrm>
          <a:prstGeom prst="rect">
            <a:avLst/>
          </a:prstGeom>
          <a:noFill/>
        </p:spPr>
        <p:txBody>
          <a:bodyPr wrap="square" rtlCol="0">
            <a:spAutoFit/>
          </a:bodyPr>
          <a:lstStyle/>
          <a:p>
            <a:r>
              <a:rPr lang="et-EE" dirty="0" err="1" smtClean="0">
                <a:solidFill>
                  <a:schemeClr val="accent3">
                    <a:lumMod val="50000"/>
                  </a:schemeClr>
                </a:solidFill>
                <a:effectLst>
                  <a:outerShdw blurRad="38100" dist="38100" dir="2700000" algn="tl">
                    <a:srgbClr val="000000">
                      <a:alpha val="43137"/>
                    </a:srgbClr>
                  </a:outerShdw>
                </a:effectLst>
              </a:rPr>
              <a:t>Lääneanakardi</a:t>
            </a:r>
            <a:r>
              <a:rPr lang="et-EE" dirty="0" smtClean="0">
                <a:solidFill>
                  <a:schemeClr val="accent3">
                    <a:lumMod val="50000"/>
                  </a:schemeClr>
                </a:solidFill>
                <a:effectLst>
                  <a:outerShdw blurRad="38100" dist="38100" dir="2700000" algn="tl">
                    <a:srgbClr val="000000">
                      <a:alpha val="43137"/>
                    </a:srgbClr>
                  </a:outerShdw>
                </a:effectLst>
              </a:rPr>
              <a:t> viljad</a:t>
            </a:r>
            <a:endParaRPr lang="et-EE"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762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83518"/>
            <a:ext cx="8280920" cy="2031325"/>
          </a:xfrm>
          <a:prstGeom prst="rect">
            <a:avLst/>
          </a:prstGeom>
          <a:noFill/>
        </p:spPr>
        <p:txBody>
          <a:bodyPr wrap="square" rtlCol="0">
            <a:spAutoFit/>
          </a:bodyPr>
          <a:lstStyle/>
          <a:p>
            <a:r>
              <a:rPr lang="et-EE" dirty="0" smtClean="0"/>
              <a:t>Et organism pähkleis leiduvad väärtuslikud toiduained korralikult omastaks, tuleb neid hästi mäluda. Pähkleid ja seemneid on paslik kasutada väga erinevates toitudes, alustades suupistetest ja eelroogadest ning lõpetades magustoitudega. Need sobivad hästi liharoogadesse ja kastmetesse, on asendamatud aasiapärastes toitudes ning sobivad lisandiks suppidele ja pastadele, kuna annavad toidule struktuuri. Magustoitudes ja saiade-pirukate puhul aga kasutatakse neid kaunistusena.</a:t>
            </a:r>
            <a:endParaRPr lang="et-EE" dirty="0"/>
          </a:p>
        </p:txBody>
      </p:sp>
      <p:pic>
        <p:nvPicPr>
          <p:cNvPr id="3" name="Pil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2656086"/>
            <a:ext cx="3508904" cy="23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l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003" y="2643758"/>
            <a:ext cx="3250001" cy="23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56437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990" y="20538"/>
            <a:ext cx="6922394" cy="5143500"/>
          </a:xfrm>
          <a:prstGeom prst="rect">
            <a:avLst/>
          </a:prstGeom>
          <a:ln>
            <a:noFill/>
          </a:ln>
          <a:effectLst>
            <a:softEdge rad="112500"/>
          </a:effectLst>
        </p:spPr>
      </p:pic>
      <p:sp>
        <p:nvSpPr>
          <p:cNvPr id="3" name="TextBox 2"/>
          <p:cNvSpPr txBox="1"/>
          <p:nvPr/>
        </p:nvSpPr>
        <p:spPr>
          <a:xfrm>
            <a:off x="5580112" y="4362658"/>
            <a:ext cx="2736304" cy="369332"/>
          </a:xfrm>
          <a:prstGeom prst="rect">
            <a:avLst/>
          </a:prstGeom>
          <a:noFill/>
        </p:spPr>
        <p:txBody>
          <a:bodyPr wrap="square" rtlCol="0">
            <a:spAutoFit/>
          </a:bodyPr>
          <a:lstStyle/>
          <a:p>
            <a:r>
              <a:rPr lang="et-EE" dirty="0" err="1" smtClean="0">
                <a:solidFill>
                  <a:srgbClr val="92D050"/>
                </a:solidFill>
                <a:effectLst>
                  <a:outerShdw blurRad="38100" dist="38100" dir="2700000" algn="tl">
                    <a:srgbClr val="000000">
                      <a:alpha val="43137"/>
                    </a:srgbClr>
                  </a:outerShdw>
                </a:effectLst>
              </a:rPr>
              <a:t>Läänenakardi</a:t>
            </a:r>
            <a:r>
              <a:rPr lang="et-EE" dirty="0" smtClean="0">
                <a:solidFill>
                  <a:srgbClr val="92D050"/>
                </a:solidFill>
                <a:effectLst>
                  <a:outerShdw blurRad="38100" dist="38100" dir="2700000" algn="tl">
                    <a:srgbClr val="000000">
                      <a:alpha val="43137"/>
                    </a:srgbClr>
                  </a:outerShdw>
                </a:effectLst>
              </a:rPr>
              <a:t> pähklid</a:t>
            </a:r>
            <a:endParaRPr lang="et-EE"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60565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627534"/>
            <a:ext cx="5715000" cy="3886200"/>
          </a:xfrm>
          <a:prstGeom prst="rect">
            <a:avLst/>
          </a:prstGeom>
        </p:spPr>
      </p:pic>
    </p:spTree>
    <p:extLst>
      <p:ext uri="{BB962C8B-B14F-4D97-AF65-F5344CB8AC3E}">
        <p14:creationId xmlns:p14="http://schemas.microsoft.com/office/powerpoint/2010/main" val="1947488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059582"/>
            <a:ext cx="5381625" cy="3590925"/>
          </a:xfrm>
          <a:prstGeom prst="rect">
            <a:avLst/>
          </a:prstGeom>
        </p:spPr>
      </p:pic>
    </p:spTree>
    <p:extLst>
      <p:ext uri="{BB962C8B-B14F-4D97-AF65-F5344CB8AC3E}">
        <p14:creationId xmlns:p14="http://schemas.microsoft.com/office/powerpoint/2010/main" val="2878110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546" y="723642"/>
            <a:ext cx="8106907" cy="3696216"/>
          </a:xfrm>
          <a:prstGeom prst="rect">
            <a:avLst/>
          </a:prstGeom>
        </p:spPr>
      </p:pic>
    </p:spTree>
    <p:extLst>
      <p:ext uri="{BB962C8B-B14F-4D97-AF65-F5344CB8AC3E}">
        <p14:creationId xmlns:p14="http://schemas.microsoft.com/office/powerpoint/2010/main" val="19395703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8511"/>
            <a:ext cx="7396273" cy="5143500"/>
          </a:xfrm>
          <a:prstGeom prst="rect">
            <a:avLst/>
          </a:prstGeom>
          <a:ln>
            <a:noFill/>
          </a:ln>
          <a:effectLst>
            <a:softEdge rad="112500"/>
          </a:effectLst>
        </p:spPr>
      </p:pic>
    </p:spTree>
    <p:extLst>
      <p:ext uri="{BB962C8B-B14F-4D97-AF65-F5344CB8AC3E}">
        <p14:creationId xmlns:p14="http://schemas.microsoft.com/office/powerpoint/2010/main" val="7440620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32" y="0"/>
            <a:ext cx="7722792" cy="5143500"/>
          </a:xfrm>
          <a:prstGeom prst="rect">
            <a:avLst/>
          </a:prstGeom>
          <a:ln>
            <a:noFill/>
          </a:ln>
          <a:effectLst>
            <a:softEdge rad="112500"/>
          </a:effectLst>
        </p:spPr>
      </p:pic>
    </p:spTree>
    <p:extLst>
      <p:ext uri="{BB962C8B-B14F-4D97-AF65-F5344CB8AC3E}">
        <p14:creationId xmlns:p14="http://schemas.microsoft.com/office/powerpoint/2010/main" val="6321150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7494"/>
            <a:ext cx="1952625" cy="2343150"/>
          </a:xfrm>
          <a:prstGeom prst="rect">
            <a:avLst/>
          </a:prstGeom>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33" y="2715766"/>
            <a:ext cx="1950720" cy="1463040"/>
          </a:xfrm>
          <a:prstGeom prst="rect">
            <a:avLst/>
          </a:prstGeom>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2067694"/>
            <a:ext cx="1905000" cy="1371600"/>
          </a:xfrm>
          <a:prstGeom prst="rect">
            <a:avLst/>
          </a:prstGeom>
          <a:ln>
            <a:noFill/>
          </a:ln>
          <a:effectLst>
            <a:outerShdw blurRad="292100" dist="139700" dir="2700000" algn="tl" rotWithShape="0">
              <a:srgbClr val="333333">
                <a:alpha val="65000"/>
              </a:srgbClr>
            </a:outerShdw>
          </a:effectLst>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3651870"/>
            <a:ext cx="1906157" cy="1273313"/>
          </a:xfrm>
          <a:prstGeom prst="rect">
            <a:avLst/>
          </a:prstGeom>
          <a:ln>
            <a:noFill/>
          </a:ln>
          <a:effectLst>
            <a:outerShdw blurRad="292100" dist="139700" dir="2700000" algn="tl" rotWithShape="0">
              <a:srgbClr val="333333">
                <a:alpha val="65000"/>
              </a:srgbClr>
            </a:outerShdw>
          </a:effectLst>
        </p:spPr>
      </p:pic>
      <p:pic>
        <p:nvPicPr>
          <p:cNvPr id="6" name="Pilt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848" y="441497"/>
            <a:ext cx="2295846" cy="3210373"/>
          </a:xfrm>
          <a:prstGeom prst="rect">
            <a:avLst/>
          </a:prstGeom>
        </p:spPr>
      </p:pic>
      <p:sp>
        <p:nvSpPr>
          <p:cNvPr id="7" name="Ühe külje ümardatud nurkadega ristkülik 6"/>
          <p:cNvSpPr/>
          <p:nvPr/>
        </p:nvSpPr>
        <p:spPr>
          <a:xfrm>
            <a:off x="7917160" y="1326683"/>
            <a:ext cx="720080" cy="720000"/>
          </a:xfrm>
          <a:prstGeom prst="round2Same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smtClean="0">
                <a:effectLst>
                  <a:outerShdw blurRad="38100" dist="38100" dir="2700000" algn="tl">
                    <a:srgbClr val="000000">
                      <a:alpha val="43137"/>
                    </a:srgbClr>
                  </a:outerShdw>
                </a:effectLst>
              </a:rPr>
              <a:t>0,40</a:t>
            </a:r>
            <a:endParaRPr lang="et-EE" dirty="0">
              <a:effectLst>
                <a:outerShdw blurRad="38100" dist="38100" dir="2700000" algn="tl">
                  <a:srgbClr val="000000">
                    <a:alpha val="43137"/>
                  </a:srgbClr>
                </a:outerShdw>
              </a:effectLst>
            </a:endParaRPr>
          </a:p>
        </p:txBody>
      </p:sp>
      <p:pic>
        <p:nvPicPr>
          <p:cNvPr id="8" name="Pilt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3581" y="1382367"/>
            <a:ext cx="686464" cy="695045"/>
          </a:xfrm>
          <a:prstGeom prst="rect">
            <a:avLst/>
          </a:prstGeom>
        </p:spPr>
      </p:pic>
      <p:pic>
        <p:nvPicPr>
          <p:cNvPr id="9" name="Pilt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6216" y="1545497"/>
            <a:ext cx="696262" cy="522197"/>
          </a:xfrm>
          <a:prstGeom prst="rect">
            <a:avLst/>
          </a:prstGeom>
        </p:spPr>
      </p:pic>
    </p:spTree>
    <p:extLst>
      <p:ext uri="{BB962C8B-B14F-4D97-AF65-F5344CB8AC3E}">
        <p14:creationId xmlns:p14="http://schemas.microsoft.com/office/powerpoint/2010/main" val="2737699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843558"/>
            <a:ext cx="8280920" cy="3970318"/>
          </a:xfrm>
          <a:prstGeom prst="rect">
            <a:avLst/>
          </a:prstGeom>
          <a:noFill/>
        </p:spPr>
        <p:txBody>
          <a:bodyPr wrap="square" rtlCol="0">
            <a:spAutoFit/>
          </a:bodyPr>
          <a:lstStyle/>
          <a:p>
            <a:r>
              <a:rPr lang="et-EE" dirty="0"/>
              <a:t>Toidu energiasisaldus väljendatakse </a:t>
            </a:r>
            <a:r>
              <a:rPr lang="et-EE" dirty="0" err="1" smtClean="0"/>
              <a:t>SI</a:t>
            </a:r>
            <a:r>
              <a:rPr lang="et-EE" dirty="0" err="1"/>
              <a:t>-</a:t>
            </a:r>
            <a:r>
              <a:rPr lang="et-EE" dirty="0" err="1" smtClean="0"/>
              <a:t>süsteemis</a:t>
            </a:r>
            <a:r>
              <a:rPr lang="et-EE" dirty="0" smtClean="0"/>
              <a:t> </a:t>
            </a:r>
            <a:r>
              <a:rPr lang="et-EE" dirty="0" smtClean="0"/>
              <a:t>kilodžaulides </a:t>
            </a:r>
            <a:r>
              <a:rPr lang="et-EE" dirty="0"/>
              <a:t>(</a:t>
            </a:r>
            <a:r>
              <a:rPr lang="et-EE" dirty="0" err="1"/>
              <a:t>kJ</a:t>
            </a:r>
            <a:r>
              <a:rPr lang="et-EE" dirty="0"/>
              <a:t>). </a:t>
            </a:r>
          </a:p>
          <a:p>
            <a:r>
              <a:rPr lang="et-EE" dirty="0"/>
              <a:t>Igapäevaselt kasutatakse energiasisalduse väljendamiseks kilokaloreid (kcal</a:t>
            </a:r>
            <a:r>
              <a:rPr lang="et-EE" dirty="0" smtClean="0"/>
              <a:t>).</a:t>
            </a:r>
          </a:p>
          <a:p>
            <a:endParaRPr lang="et-EE" dirty="0"/>
          </a:p>
          <a:p>
            <a:r>
              <a:rPr lang="et-EE" dirty="0"/>
              <a:t>Kilokalor on energiahulk, mis kulub 1 kg vee temperatuuri tõstmiseks </a:t>
            </a:r>
            <a:r>
              <a:rPr lang="et-EE" dirty="0" err="1" smtClean="0"/>
              <a:t>1</a:t>
            </a:r>
            <a:r>
              <a:rPr lang="et-EE" dirty="0" err="1" smtClean="0">
                <a:latin typeface="Calibri"/>
              </a:rPr>
              <a:t>⁰</a:t>
            </a:r>
            <a:r>
              <a:rPr lang="et-EE" dirty="0" err="1" smtClean="0"/>
              <a:t>C</a:t>
            </a:r>
            <a:r>
              <a:rPr lang="et-EE" dirty="0" smtClean="0"/>
              <a:t> </a:t>
            </a:r>
            <a:r>
              <a:rPr lang="et-EE" dirty="0"/>
              <a:t>võrra</a:t>
            </a:r>
            <a:r>
              <a:rPr lang="et-EE" dirty="0" smtClean="0"/>
              <a:t>.</a:t>
            </a:r>
          </a:p>
          <a:p>
            <a:endParaRPr lang="et-EE" dirty="0"/>
          </a:p>
          <a:p>
            <a:r>
              <a:rPr lang="et-EE" dirty="0"/>
              <a:t>Toidu energiasisaldus arvutatakse toidu valkude, rasvade, imenduvate süsivesikute, kiudainete ja alkoholi sisalduse põhjal, kasutades järgmisi </a:t>
            </a:r>
            <a:r>
              <a:rPr lang="et-EE" dirty="0" smtClean="0"/>
              <a:t>konversioonitegureid: </a:t>
            </a:r>
            <a:endParaRPr lang="et-EE" dirty="0"/>
          </a:p>
          <a:p>
            <a:r>
              <a:rPr lang="et-EE" dirty="0">
                <a:solidFill>
                  <a:schemeClr val="bg1">
                    <a:lumMod val="50000"/>
                  </a:schemeClr>
                </a:solidFill>
              </a:rPr>
              <a:t>Energia, </a:t>
            </a:r>
            <a:r>
              <a:rPr lang="et-EE" dirty="0" err="1">
                <a:solidFill>
                  <a:schemeClr val="bg1">
                    <a:lumMod val="50000"/>
                  </a:schemeClr>
                </a:solidFill>
              </a:rPr>
              <a:t>kJ</a:t>
            </a:r>
            <a:r>
              <a:rPr lang="et-EE" dirty="0">
                <a:solidFill>
                  <a:schemeClr val="bg1">
                    <a:lumMod val="50000"/>
                  </a:schemeClr>
                </a:solidFill>
              </a:rPr>
              <a:t> = </a:t>
            </a:r>
            <a:r>
              <a:rPr lang="et-EE" dirty="0" err="1">
                <a:solidFill>
                  <a:schemeClr val="bg1">
                    <a:lumMod val="50000"/>
                  </a:schemeClr>
                </a:solidFill>
              </a:rPr>
              <a:t>valgud(g</a:t>
            </a:r>
            <a:r>
              <a:rPr lang="et-EE" dirty="0">
                <a:solidFill>
                  <a:schemeClr val="bg1">
                    <a:lumMod val="50000"/>
                  </a:schemeClr>
                </a:solidFill>
              </a:rPr>
              <a:t>) x </a:t>
            </a:r>
            <a:r>
              <a:rPr lang="et-EE" dirty="0" err="1">
                <a:solidFill>
                  <a:schemeClr val="bg1">
                    <a:lumMod val="50000"/>
                  </a:schemeClr>
                </a:solidFill>
              </a:rPr>
              <a:t>17(kJ/g</a:t>
            </a:r>
            <a:r>
              <a:rPr lang="et-EE" dirty="0">
                <a:solidFill>
                  <a:schemeClr val="bg1">
                    <a:lumMod val="50000"/>
                  </a:schemeClr>
                </a:solidFill>
              </a:rPr>
              <a:t>) + </a:t>
            </a:r>
            <a:r>
              <a:rPr lang="et-EE" dirty="0" err="1">
                <a:solidFill>
                  <a:schemeClr val="bg1">
                    <a:lumMod val="50000"/>
                  </a:schemeClr>
                </a:solidFill>
              </a:rPr>
              <a:t>rasvad(g</a:t>
            </a:r>
            <a:r>
              <a:rPr lang="et-EE" dirty="0">
                <a:solidFill>
                  <a:schemeClr val="bg1">
                    <a:lumMod val="50000"/>
                  </a:schemeClr>
                </a:solidFill>
              </a:rPr>
              <a:t>) x </a:t>
            </a:r>
            <a:r>
              <a:rPr lang="et-EE" dirty="0" err="1">
                <a:solidFill>
                  <a:schemeClr val="bg1">
                    <a:lumMod val="50000"/>
                  </a:schemeClr>
                </a:solidFill>
              </a:rPr>
              <a:t>37(kJ/g</a:t>
            </a:r>
            <a:r>
              <a:rPr lang="et-EE" dirty="0">
                <a:solidFill>
                  <a:schemeClr val="bg1">
                    <a:lumMod val="50000"/>
                  </a:schemeClr>
                </a:solidFill>
              </a:rPr>
              <a:t>) + süsivesikud, </a:t>
            </a:r>
            <a:r>
              <a:rPr lang="et-EE" dirty="0" err="1">
                <a:solidFill>
                  <a:schemeClr val="bg1">
                    <a:lumMod val="50000"/>
                  </a:schemeClr>
                </a:solidFill>
              </a:rPr>
              <a:t>imenduvad(g</a:t>
            </a:r>
            <a:r>
              <a:rPr lang="et-EE" dirty="0">
                <a:solidFill>
                  <a:schemeClr val="bg1">
                    <a:lumMod val="50000"/>
                  </a:schemeClr>
                </a:solidFill>
              </a:rPr>
              <a:t>) x </a:t>
            </a:r>
            <a:r>
              <a:rPr lang="et-EE" dirty="0" err="1">
                <a:solidFill>
                  <a:schemeClr val="bg1">
                    <a:lumMod val="50000"/>
                  </a:schemeClr>
                </a:solidFill>
              </a:rPr>
              <a:t>17(kJ/g</a:t>
            </a:r>
            <a:r>
              <a:rPr lang="et-EE" dirty="0">
                <a:solidFill>
                  <a:schemeClr val="bg1">
                    <a:lumMod val="50000"/>
                  </a:schemeClr>
                </a:solidFill>
              </a:rPr>
              <a:t>) + </a:t>
            </a:r>
            <a:r>
              <a:rPr lang="et-EE" dirty="0" err="1">
                <a:solidFill>
                  <a:schemeClr val="bg1">
                    <a:lumMod val="50000"/>
                  </a:schemeClr>
                </a:solidFill>
              </a:rPr>
              <a:t>kiudained(g</a:t>
            </a:r>
            <a:r>
              <a:rPr lang="et-EE" dirty="0">
                <a:solidFill>
                  <a:schemeClr val="bg1">
                    <a:lumMod val="50000"/>
                  </a:schemeClr>
                </a:solidFill>
              </a:rPr>
              <a:t>) x </a:t>
            </a:r>
            <a:r>
              <a:rPr lang="et-EE" dirty="0" err="1">
                <a:solidFill>
                  <a:schemeClr val="bg1">
                    <a:lumMod val="50000"/>
                  </a:schemeClr>
                </a:solidFill>
              </a:rPr>
              <a:t>8(kJ/g</a:t>
            </a:r>
            <a:r>
              <a:rPr lang="et-EE" dirty="0">
                <a:solidFill>
                  <a:schemeClr val="bg1">
                    <a:lumMod val="50000"/>
                  </a:schemeClr>
                </a:solidFill>
              </a:rPr>
              <a:t>) + </a:t>
            </a:r>
            <a:r>
              <a:rPr lang="et-EE" dirty="0" err="1">
                <a:solidFill>
                  <a:schemeClr val="bg1">
                    <a:lumMod val="50000"/>
                  </a:schemeClr>
                </a:solidFill>
              </a:rPr>
              <a:t>alkohol(g</a:t>
            </a:r>
            <a:r>
              <a:rPr lang="et-EE" dirty="0">
                <a:solidFill>
                  <a:schemeClr val="bg1">
                    <a:lumMod val="50000"/>
                  </a:schemeClr>
                </a:solidFill>
              </a:rPr>
              <a:t>) x </a:t>
            </a:r>
            <a:r>
              <a:rPr lang="et-EE" dirty="0" err="1">
                <a:solidFill>
                  <a:schemeClr val="bg1">
                    <a:lumMod val="50000"/>
                  </a:schemeClr>
                </a:solidFill>
              </a:rPr>
              <a:t>29(kJ/g</a:t>
            </a:r>
            <a:r>
              <a:rPr lang="et-EE" dirty="0">
                <a:solidFill>
                  <a:schemeClr val="bg1">
                    <a:lumMod val="50000"/>
                  </a:schemeClr>
                </a:solidFill>
              </a:rPr>
              <a:t>)</a:t>
            </a:r>
          </a:p>
          <a:p>
            <a:r>
              <a:rPr lang="et-EE" dirty="0">
                <a:solidFill>
                  <a:schemeClr val="bg1">
                    <a:lumMod val="50000"/>
                  </a:schemeClr>
                </a:solidFill>
              </a:rPr>
              <a:t>Energia, kcal = energia, </a:t>
            </a:r>
            <a:r>
              <a:rPr lang="et-EE" dirty="0" err="1">
                <a:solidFill>
                  <a:schemeClr val="bg1">
                    <a:lumMod val="50000"/>
                  </a:schemeClr>
                </a:solidFill>
              </a:rPr>
              <a:t>kJ</a:t>
            </a:r>
            <a:r>
              <a:rPr lang="et-EE" dirty="0">
                <a:solidFill>
                  <a:schemeClr val="bg1">
                    <a:lumMod val="50000"/>
                  </a:schemeClr>
                </a:solidFill>
              </a:rPr>
              <a:t> / 4,184</a:t>
            </a:r>
          </a:p>
          <a:p>
            <a:r>
              <a:rPr lang="et-EE" dirty="0"/>
              <a:t>Energia on meie organismile vajalik elutegevuse tagamiseks. Toidust saadav energiahulk katab organismi põhiainevahetuseks, soojustekkeks ja kehaliseks ning vaimseks tegevuseks vajaliku energiahulga.</a:t>
            </a:r>
          </a:p>
        </p:txBody>
      </p:sp>
      <p:sp>
        <p:nvSpPr>
          <p:cNvPr id="3" name="Ristkülik 2"/>
          <p:cNvSpPr/>
          <p:nvPr/>
        </p:nvSpPr>
        <p:spPr>
          <a:xfrm>
            <a:off x="67113" y="4862"/>
            <a:ext cx="4576895"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Energiasisaldus</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94962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533115"/>
            <a:ext cx="6868484" cy="4077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64330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705" y="537878"/>
            <a:ext cx="6906589" cy="4067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7019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lt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59473" y="4053595"/>
            <a:ext cx="799594" cy="1064097"/>
          </a:xfrm>
          <a:prstGeom prst="rect">
            <a:avLst/>
          </a:prstGeom>
          <a:ln>
            <a:noFill/>
          </a:ln>
          <a:effectLst>
            <a:softEdge rad="112500"/>
          </a:effectLst>
        </p:spPr>
      </p:pic>
      <p:sp>
        <p:nvSpPr>
          <p:cNvPr id="2" name="TextBox 1"/>
          <p:cNvSpPr txBox="1"/>
          <p:nvPr/>
        </p:nvSpPr>
        <p:spPr>
          <a:xfrm>
            <a:off x="467544" y="483518"/>
            <a:ext cx="8280920" cy="923330"/>
          </a:xfrm>
          <a:prstGeom prst="rect">
            <a:avLst/>
          </a:prstGeom>
          <a:noFill/>
        </p:spPr>
        <p:txBody>
          <a:bodyPr wrap="square" rtlCol="0">
            <a:spAutoFit/>
          </a:bodyPr>
          <a:lstStyle/>
          <a:p>
            <a:r>
              <a:rPr lang="et-EE" dirty="0" smtClean="0"/>
              <a:t>Järgnevalt vaatleme meie kaubanduses müügil olevaid «pähkleid» kirjanduses leiduvate, mõneti vastuoluliste näitajate valguses. Järgnevalt on kasutatud mitmesuguseid sümboleid ja viiteid järgmise legendi alusel: </a:t>
            </a:r>
            <a:endParaRPr lang="et-EE" dirty="0"/>
          </a:p>
        </p:txBody>
      </p:sp>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931790"/>
            <a:ext cx="576000" cy="726000"/>
          </a:xfrm>
          <a:prstGeom prst="rect">
            <a:avLst/>
          </a:prstGeom>
        </p:spPr>
      </p:pic>
      <p:pic>
        <p:nvPicPr>
          <p:cNvPr id="4" name="Pil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2208749"/>
            <a:ext cx="576000" cy="726000"/>
          </a:xfrm>
          <a:prstGeom prst="rect">
            <a:avLst/>
          </a:prstGeom>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511990"/>
            <a:ext cx="540000" cy="58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074550" y="1549990"/>
            <a:ext cx="3065402" cy="523220"/>
          </a:xfrm>
          <a:prstGeom prst="rect">
            <a:avLst/>
          </a:prstGeom>
          <a:noFill/>
        </p:spPr>
        <p:txBody>
          <a:bodyPr wrap="square" rtlCol="0">
            <a:spAutoFit/>
          </a:bodyPr>
          <a:lstStyle/>
          <a:p>
            <a:r>
              <a:rPr lang="et-EE" sz="1400" dirty="0" smtClean="0"/>
              <a:t>Keemilised elemendid, mida on kirjeldustes rõhutatud (viljas rohkesti)</a:t>
            </a:r>
            <a:endParaRPr lang="et-EE" sz="1400" dirty="0"/>
          </a:p>
        </p:txBody>
      </p:sp>
      <p:sp>
        <p:nvSpPr>
          <p:cNvPr id="7" name="TextBox 6"/>
          <p:cNvSpPr txBox="1"/>
          <p:nvPr/>
        </p:nvSpPr>
        <p:spPr>
          <a:xfrm>
            <a:off x="1115616" y="2283718"/>
            <a:ext cx="3065402" cy="523220"/>
          </a:xfrm>
          <a:prstGeom prst="rect">
            <a:avLst/>
          </a:prstGeom>
          <a:noFill/>
        </p:spPr>
        <p:txBody>
          <a:bodyPr wrap="square" rtlCol="0">
            <a:spAutoFit/>
          </a:bodyPr>
          <a:lstStyle/>
          <a:p>
            <a:r>
              <a:rPr lang="et-EE" sz="1400" dirty="0" smtClean="0"/>
              <a:t>Vesilahustuvad vitamiinid, mida on kirjeldustes rõhutatud (viljas rohkesti)</a:t>
            </a:r>
            <a:endParaRPr lang="et-EE" sz="1400" dirty="0"/>
          </a:p>
        </p:txBody>
      </p:sp>
      <p:sp>
        <p:nvSpPr>
          <p:cNvPr id="8" name="TextBox 7"/>
          <p:cNvSpPr txBox="1"/>
          <p:nvPr/>
        </p:nvSpPr>
        <p:spPr>
          <a:xfrm>
            <a:off x="1115616" y="3128650"/>
            <a:ext cx="3065402" cy="523220"/>
          </a:xfrm>
          <a:prstGeom prst="rect">
            <a:avLst/>
          </a:prstGeom>
          <a:noFill/>
        </p:spPr>
        <p:txBody>
          <a:bodyPr wrap="square" rtlCol="0">
            <a:spAutoFit/>
          </a:bodyPr>
          <a:lstStyle/>
          <a:p>
            <a:r>
              <a:rPr lang="et-EE" sz="1400" dirty="0" err="1" smtClean="0"/>
              <a:t>Rasvlahustuvad</a:t>
            </a:r>
            <a:r>
              <a:rPr lang="et-EE" sz="1400" dirty="0" smtClean="0"/>
              <a:t> vitamiinid, mida on kirjeldustes rõhutatud (viljas rohkesti)</a:t>
            </a:r>
            <a:endParaRPr lang="et-EE" sz="1400" dirty="0"/>
          </a:p>
        </p:txBody>
      </p:sp>
      <p:sp>
        <p:nvSpPr>
          <p:cNvPr id="9" name="Ühe külje ümardatud nurkadega ristkülik 8"/>
          <p:cNvSpPr>
            <a:spLocks noChangeAspect="1"/>
          </p:cNvSpPr>
          <p:nvPr/>
        </p:nvSpPr>
        <p:spPr>
          <a:xfrm>
            <a:off x="550792" y="4515966"/>
            <a:ext cx="540000" cy="499445"/>
          </a:xfrm>
          <a:prstGeom prst="round2Same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rgbClr val="602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smtClean="0">
                <a:effectLst>
                  <a:outerShdw blurRad="38100" dist="38100" dir="2700000" algn="tl">
                    <a:srgbClr val="000000">
                      <a:alpha val="43137"/>
                    </a:srgbClr>
                  </a:outerShdw>
                </a:effectLst>
              </a:rPr>
              <a:t>0,37</a:t>
            </a:r>
            <a:endParaRPr lang="et-EE" sz="1200" dirty="0">
              <a:effectLst>
                <a:outerShdw blurRad="38100" dist="38100" dir="2700000" algn="tl">
                  <a:srgbClr val="000000">
                    <a:alpha val="43137"/>
                  </a:srgbClr>
                </a:outerShdw>
              </a:effectLst>
            </a:endParaRPr>
          </a:p>
        </p:txBody>
      </p:sp>
      <p:pic>
        <p:nvPicPr>
          <p:cNvPr id="10" name="Pil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792" y="3704010"/>
            <a:ext cx="576000" cy="654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1115616" y="4496802"/>
            <a:ext cx="3240360" cy="523220"/>
          </a:xfrm>
          <a:prstGeom prst="rect">
            <a:avLst/>
          </a:prstGeom>
          <a:noFill/>
        </p:spPr>
        <p:txBody>
          <a:bodyPr wrap="square" rtlCol="0">
            <a:spAutoFit/>
          </a:bodyPr>
          <a:lstStyle/>
          <a:p>
            <a:r>
              <a:rPr lang="et-EE" sz="1400" dirty="0" smtClean="0"/>
              <a:t>Toiteväärtuse võrdlus: näiteks siin piisab 37 g, et saada 100 leiva energia</a:t>
            </a:r>
            <a:endParaRPr lang="et-EE" sz="1400" dirty="0"/>
          </a:p>
        </p:txBody>
      </p:sp>
      <p:sp>
        <p:nvSpPr>
          <p:cNvPr id="12" name="TextBox 11"/>
          <p:cNvSpPr txBox="1"/>
          <p:nvPr/>
        </p:nvSpPr>
        <p:spPr>
          <a:xfrm>
            <a:off x="1115616" y="3795886"/>
            <a:ext cx="3065402" cy="523220"/>
          </a:xfrm>
          <a:prstGeom prst="rect">
            <a:avLst/>
          </a:prstGeom>
          <a:noFill/>
        </p:spPr>
        <p:txBody>
          <a:bodyPr wrap="square" rtlCol="0">
            <a:spAutoFit/>
          </a:bodyPr>
          <a:lstStyle/>
          <a:p>
            <a:r>
              <a:rPr lang="et-EE" sz="1400" dirty="0" smtClean="0"/>
              <a:t>Söödava osa hulk (kui osta eelnevalt koorimata pähklid)</a:t>
            </a:r>
            <a:endParaRPr lang="et-EE" sz="1400" dirty="0"/>
          </a:p>
        </p:txBody>
      </p:sp>
      <p:pic>
        <p:nvPicPr>
          <p:cNvPr id="13" name="Pilt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527786" y="1555459"/>
            <a:ext cx="664491" cy="474725"/>
          </a:xfrm>
          <a:prstGeom prst="rect">
            <a:avLst/>
          </a:prstGeom>
        </p:spPr>
      </p:pic>
      <p:pic>
        <p:nvPicPr>
          <p:cNvPr id="14" name="Pilt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9262" y="2167241"/>
            <a:ext cx="440810" cy="764549"/>
          </a:xfrm>
          <a:prstGeom prst="rect">
            <a:avLst/>
          </a:prstGeom>
        </p:spPr>
      </p:pic>
      <p:pic>
        <p:nvPicPr>
          <p:cNvPr id="15" name="Pilt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6282181" y="2203463"/>
            <a:ext cx="1008132" cy="252029"/>
          </a:xfrm>
          <a:prstGeom prst="rect">
            <a:avLst/>
          </a:prstGeom>
        </p:spPr>
      </p:pic>
      <p:pic>
        <p:nvPicPr>
          <p:cNvPr id="16" name="Pilt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4324" y="3219822"/>
            <a:ext cx="513740" cy="412408"/>
          </a:xfrm>
          <a:prstGeom prst="rect">
            <a:avLst/>
          </a:prstGeom>
        </p:spPr>
      </p:pic>
      <p:pic>
        <p:nvPicPr>
          <p:cNvPr id="17" name="Pilt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6016" y="3723878"/>
            <a:ext cx="696262" cy="522197"/>
          </a:xfrm>
          <a:prstGeom prst="rect">
            <a:avLst/>
          </a:prstGeom>
        </p:spPr>
      </p:pic>
      <p:pic>
        <p:nvPicPr>
          <p:cNvPr id="18" name="Pilt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91194" y="4285498"/>
            <a:ext cx="686464" cy="695045"/>
          </a:xfrm>
          <a:prstGeom prst="rect">
            <a:avLst/>
          </a:prstGeom>
        </p:spPr>
      </p:pic>
      <p:sp>
        <p:nvSpPr>
          <p:cNvPr id="19" name="TextBox 18"/>
          <p:cNvSpPr txBox="1"/>
          <p:nvPr/>
        </p:nvSpPr>
        <p:spPr>
          <a:xfrm>
            <a:off x="5076056" y="1563638"/>
            <a:ext cx="3528392" cy="307777"/>
          </a:xfrm>
          <a:prstGeom prst="rect">
            <a:avLst/>
          </a:prstGeom>
          <a:noFill/>
        </p:spPr>
        <p:txBody>
          <a:bodyPr wrap="square" rtlCol="0">
            <a:spAutoFit/>
          </a:bodyPr>
          <a:lstStyle/>
          <a:p>
            <a:r>
              <a:rPr lang="et-EE" sz="1400" dirty="0" smtClean="0"/>
              <a:t>On märgitud rohket </a:t>
            </a:r>
            <a:r>
              <a:rPr lang="et-EE" sz="1400" b="1" dirty="0" smtClean="0"/>
              <a:t>sahharoosisisaldust</a:t>
            </a:r>
            <a:r>
              <a:rPr lang="et-EE" sz="1400" dirty="0" smtClean="0"/>
              <a:t>.</a:t>
            </a:r>
            <a:endParaRPr lang="et-EE" sz="1400" dirty="0"/>
          </a:p>
        </p:txBody>
      </p:sp>
      <p:sp>
        <p:nvSpPr>
          <p:cNvPr id="20" name="TextBox 19"/>
          <p:cNvSpPr txBox="1"/>
          <p:nvPr/>
        </p:nvSpPr>
        <p:spPr>
          <a:xfrm>
            <a:off x="5148064" y="2283718"/>
            <a:ext cx="1656184" cy="523220"/>
          </a:xfrm>
          <a:prstGeom prst="rect">
            <a:avLst/>
          </a:prstGeom>
          <a:noFill/>
        </p:spPr>
        <p:txBody>
          <a:bodyPr wrap="square" rtlCol="0">
            <a:spAutoFit/>
          </a:bodyPr>
          <a:lstStyle/>
          <a:p>
            <a:r>
              <a:rPr lang="et-EE" sz="1400" dirty="0" smtClean="0"/>
              <a:t>On rõhutatud suurt </a:t>
            </a:r>
            <a:r>
              <a:rPr lang="et-EE" sz="1400" b="1" dirty="0" smtClean="0"/>
              <a:t>õlisisaldust</a:t>
            </a:r>
            <a:r>
              <a:rPr lang="et-EE" sz="1400" dirty="0" smtClean="0"/>
              <a:t>.</a:t>
            </a:r>
            <a:endParaRPr lang="et-EE" sz="1400" dirty="0"/>
          </a:p>
        </p:txBody>
      </p:sp>
      <p:sp>
        <p:nvSpPr>
          <p:cNvPr id="21" name="TextBox 20"/>
          <p:cNvSpPr txBox="1"/>
          <p:nvPr/>
        </p:nvSpPr>
        <p:spPr>
          <a:xfrm>
            <a:off x="7092280" y="2264554"/>
            <a:ext cx="1402196" cy="523220"/>
          </a:xfrm>
          <a:prstGeom prst="rect">
            <a:avLst/>
          </a:prstGeom>
          <a:noFill/>
        </p:spPr>
        <p:txBody>
          <a:bodyPr wrap="square" rtlCol="0">
            <a:spAutoFit/>
          </a:bodyPr>
          <a:lstStyle/>
          <a:p>
            <a:r>
              <a:rPr lang="et-EE" sz="1400" dirty="0" smtClean="0"/>
              <a:t>Suur </a:t>
            </a:r>
            <a:r>
              <a:rPr lang="et-EE" sz="1400" b="1" dirty="0" smtClean="0"/>
              <a:t>kiudainete</a:t>
            </a:r>
            <a:r>
              <a:rPr lang="et-EE" sz="1400" dirty="0" smtClean="0"/>
              <a:t> sisaldus.</a:t>
            </a:r>
            <a:endParaRPr lang="et-EE" sz="1400" dirty="0"/>
          </a:p>
        </p:txBody>
      </p:sp>
      <p:sp>
        <p:nvSpPr>
          <p:cNvPr id="22" name="TextBox 21"/>
          <p:cNvSpPr txBox="1"/>
          <p:nvPr/>
        </p:nvSpPr>
        <p:spPr>
          <a:xfrm>
            <a:off x="5148064" y="3200077"/>
            <a:ext cx="3240360" cy="307777"/>
          </a:xfrm>
          <a:prstGeom prst="rect">
            <a:avLst/>
          </a:prstGeom>
          <a:noFill/>
        </p:spPr>
        <p:txBody>
          <a:bodyPr wrap="square" rtlCol="0">
            <a:spAutoFit/>
          </a:bodyPr>
          <a:lstStyle/>
          <a:p>
            <a:r>
              <a:rPr lang="et-EE" sz="1400" dirty="0" smtClean="0"/>
              <a:t>Märgatavalt kõrge </a:t>
            </a:r>
            <a:r>
              <a:rPr lang="et-EE" sz="1400" b="1" dirty="0" smtClean="0"/>
              <a:t>proteiinide </a:t>
            </a:r>
            <a:r>
              <a:rPr lang="et-EE" sz="1400" dirty="0" smtClean="0"/>
              <a:t>sisaldus.</a:t>
            </a:r>
            <a:endParaRPr lang="et-EE" sz="1400" dirty="0"/>
          </a:p>
        </p:txBody>
      </p:sp>
      <p:sp>
        <p:nvSpPr>
          <p:cNvPr id="23" name="TextBox 22"/>
          <p:cNvSpPr txBox="1"/>
          <p:nvPr/>
        </p:nvSpPr>
        <p:spPr>
          <a:xfrm>
            <a:off x="5436096" y="3704714"/>
            <a:ext cx="3240360" cy="523220"/>
          </a:xfrm>
          <a:prstGeom prst="rect">
            <a:avLst/>
          </a:prstGeom>
          <a:noFill/>
        </p:spPr>
        <p:txBody>
          <a:bodyPr wrap="square" rtlCol="0">
            <a:spAutoFit/>
          </a:bodyPr>
          <a:lstStyle/>
          <a:p>
            <a:r>
              <a:rPr lang="et-EE" sz="1400" dirty="0" smtClean="0"/>
              <a:t>Viljas on suur </a:t>
            </a:r>
            <a:r>
              <a:rPr lang="et-EE" sz="1400" b="1" dirty="0" smtClean="0"/>
              <a:t>tuha</a:t>
            </a:r>
            <a:r>
              <a:rPr lang="et-EE" sz="1400" dirty="0" smtClean="0"/>
              <a:t>sisaldus. Tuhk täidab kõhtu, kuid ei anna energiat.</a:t>
            </a:r>
            <a:endParaRPr lang="et-EE" sz="1400" dirty="0"/>
          </a:p>
        </p:txBody>
      </p:sp>
      <p:sp>
        <p:nvSpPr>
          <p:cNvPr id="24" name="TextBox 23"/>
          <p:cNvSpPr txBox="1"/>
          <p:nvPr/>
        </p:nvSpPr>
        <p:spPr>
          <a:xfrm>
            <a:off x="5533256" y="4513253"/>
            <a:ext cx="3240360" cy="307777"/>
          </a:xfrm>
          <a:prstGeom prst="rect">
            <a:avLst/>
          </a:prstGeom>
          <a:noFill/>
        </p:spPr>
        <p:txBody>
          <a:bodyPr wrap="square" rtlCol="0">
            <a:spAutoFit/>
          </a:bodyPr>
          <a:lstStyle/>
          <a:p>
            <a:r>
              <a:rPr lang="et-EE" sz="1400" dirty="0" smtClean="0"/>
              <a:t>Suur </a:t>
            </a:r>
            <a:r>
              <a:rPr lang="et-EE" sz="1400" b="1" dirty="0" smtClean="0"/>
              <a:t>suhkrusisaldus </a:t>
            </a:r>
            <a:r>
              <a:rPr lang="et-EE" sz="1400" dirty="0" smtClean="0"/>
              <a:t>(süsivesikud).</a:t>
            </a:r>
            <a:endParaRPr lang="et-EE" sz="1400" dirty="0"/>
          </a:p>
        </p:txBody>
      </p:sp>
    </p:spTree>
    <p:extLst>
      <p:ext uri="{BB962C8B-B14F-4D97-AF65-F5344CB8AC3E}">
        <p14:creationId xmlns:p14="http://schemas.microsoft.com/office/powerpoint/2010/main" val="2292759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38438"/>
            <a:ext cx="8280920" cy="3416320"/>
          </a:xfrm>
          <a:prstGeom prst="rect">
            <a:avLst/>
          </a:prstGeom>
          <a:noFill/>
        </p:spPr>
        <p:txBody>
          <a:bodyPr wrap="square" rtlCol="0">
            <a:spAutoFit/>
          </a:bodyPr>
          <a:lstStyle/>
          <a:p>
            <a:r>
              <a:rPr lang="et-EE" dirty="0" smtClean="0"/>
              <a:t>Toiduaine kalorsuse mõõtmisel esineb ka metoodikast tulenevaid vigu, peale selle sõltub konkreetse toiduaine puhul pakendile märgitud kalorsus lisandite, niiskuse ja näiteks maitseainete hulgast. Pähklite puhul võib olla oluline ka kasvukoht jms.</a:t>
            </a:r>
          </a:p>
          <a:p>
            <a:endParaRPr lang="et-EE" dirty="0"/>
          </a:p>
          <a:p>
            <a:r>
              <a:rPr lang="et-EE" dirty="0"/>
              <a:t>Näiteks </a:t>
            </a:r>
            <a:r>
              <a:rPr lang="et-EE" dirty="0" smtClean="0"/>
              <a:t>sisaldab </a:t>
            </a:r>
            <a:r>
              <a:rPr lang="et-EE" dirty="0"/>
              <a:t>100 </a:t>
            </a:r>
            <a:r>
              <a:rPr lang="et-EE" dirty="0" smtClean="0"/>
              <a:t>g </a:t>
            </a:r>
            <a:r>
              <a:rPr lang="et-EE" b="1" dirty="0" smtClean="0"/>
              <a:t>india pähkleid </a:t>
            </a:r>
            <a:r>
              <a:rPr lang="et-EE" dirty="0" smtClean="0"/>
              <a:t>erinevatel allikatel:</a:t>
            </a:r>
          </a:p>
          <a:p>
            <a:pPr marL="285750" indent="-285750">
              <a:buBlip>
                <a:blip r:embed="rId2"/>
              </a:buBlip>
            </a:pPr>
            <a:r>
              <a:rPr lang="et-EE" dirty="0" smtClean="0"/>
              <a:t>valke, </a:t>
            </a:r>
            <a:r>
              <a:rPr lang="et-EE" dirty="0"/>
              <a:t>g: </a:t>
            </a:r>
            <a:r>
              <a:rPr lang="et-EE" dirty="0" smtClean="0"/>
              <a:t>		18,22 	| 15,3 	| 17,9	| 25	| 18,24</a:t>
            </a:r>
          </a:p>
          <a:p>
            <a:pPr marL="285750" indent="-285750">
              <a:buBlip>
                <a:blip r:embed="rId2"/>
              </a:buBlip>
            </a:pPr>
            <a:r>
              <a:rPr lang="et-EE" dirty="0" smtClean="0"/>
              <a:t>rasvu, </a:t>
            </a:r>
            <a:r>
              <a:rPr lang="et-EE" dirty="0"/>
              <a:t>g: </a:t>
            </a:r>
            <a:r>
              <a:rPr lang="et-EE" dirty="0" smtClean="0"/>
              <a:t>		43,85 	| 46,4 	| 42,9	| 52	| ?</a:t>
            </a:r>
          </a:p>
          <a:p>
            <a:pPr marL="285750" indent="-285750">
              <a:buBlip>
                <a:blip r:embed="rId2"/>
              </a:buBlip>
            </a:pPr>
            <a:r>
              <a:rPr lang="et-EE" dirty="0" smtClean="0"/>
              <a:t>süsivesikuid, </a:t>
            </a:r>
            <a:r>
              <a:rPr lang="et-EE" dirty="0"/>
              <a:t>g: </a:t>
            </a:r>
            <a:r>
              <a:rPr lang="et-EE" dirty="0" smtClean="0"/>
              <a:t>		30,19 	| 32,5 	| 32,1	| 12	| ?</a:t>
            </a:r>
          </a:p>
          <a:p>
            <a:pPr marL="285750" indent="-285750">
              <a:buBlip>
                <a:blip r:embed="rId2"/>
              </a:buBlip>
            </a:pPr>
            <a:r>
              <a:rPr lang="et-EE" dirty="0" smtClean="0"/>
              <a:t>Kiudaineid, g: 		3,3 	| 6,0 	| 3,6	| ?	| 3,32</a:t>
            </a:r>
          </a:p>
          <a:p>
            <a:pPr marL="285750" indent="-285750">
              <a:buBlip>
                <a:blip r:embed="rId2"/>
              </a:buBlip>
            </a:pPr>
            <a:r>
              <a:rPr lang="et-EE" dirty="0"/>
              <a:t>Energiasisaldus, kcal: </a:t>
            </a:r>
            <a:r>
              <a:rPr lang="et-EE" dirty="0" smtClean="0"/>
              <a:t>	553 	| 592 	| 553,6	| 633	| 554</a:t>
            </a:r>
          </a:p>
          <a:p>
            <a:pPr marL="285750" indent="-285750">
              <a:buBlip>
                <a:blip r:embed="rId2"/>
              </a:buBlip>
            </a:pPr>
            <a:r>
              <a:rPr lang="et-EE" dirty="0" smtClean="0"/>
              <a:t>Energiasisaldus, </a:t>
            </a:r>
            <a:r>
              <a:rPr lang="et-EE" dirty="0" err="1" smtClean="0"/>
              <a:t>kJ</a:t>
            </a:r>
            <a:r>
              <a:rPr lang="et-EE" dirty="0" smtClean="0"/>
              <a:t>: 	2314 	| 2480	| 2316 	| 2648	| 2318</a:t>
            </a:r>
            <a:endParaRPr lang="et-EE" dirty="0"/>
          </a:p>
          <a:p>
            <a:endParaRPr lang="et-EE" dirty="0"/>
          </a:p>
        </p:txBody>
      </p:sp>
      <p:sp>
        <p:nvSpPr>
          <p:cNvPr id="3" name="Ristkülik 2"/>
          <p:cNvSpPr/>
          <p:nvPr/>
        </p:nvSpPr>
        <p:spPr>
          <a:xfrm>
            <a:off x="112695" y="4862"/>
            <a:ext cx="3746539" cy="923330"/>
          </a:xfrm>
          <a:prstGeom prst="rect">
            <a:avLst/>
          </a:prstGeom>
          <a:noFill/>
        </p:spPr>
        <p:txBody>
          <a:bodyPr wrap="none" lIns="91440" tIns="45720" rIns="91440" bIns="45720">
            <a:spAutoFit/>
          </a:bodyPr>
          <a:lstStyle/>
          <a:p>
            <a:pPr algn="ctr"/>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Arvutusviga</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752138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38438"/>
            <a:ext cx="8280920" cy="3693319"/>
          </a:xfrm>
          <a:prstGeom prst="rect">
            <a:avLst/>
          </a:prstGeom>
          <a:noFill/>
        </p:spPr>
        <p:txBody>
          <a:bodyPr wrap="square" rtlCol="0">
            <a:spAutoFit/>
          </a:bodyPr>
          <a:lstStyle/>
          <a:p>
            <a:r>
              <a:rPr lang="et-EE" dirty="0"/>
              <a:t>Põhiainevahetuseks vajaminevat energiat kasutab keha hingamiseks, südametööks, kehatemperatuuri säilitamiseks ja teisteks eluvajalikeks funktsioonideks. Energiat läheb vaja toidu seedimiseks ja omastamiseks, mis on omakorda vajalik kasvamiseks ja kudede uuendamiseks ning kehaliseks ja vaimseks tegevuseks.</a:t>
            </a:r>
          </a:p>
          <a:p>
            <a:endParaRPr lang="et-EE" dirty="0" smtClean="0"/>
          </a:p>
          <a:p>
            <a:r>
              <a:rPr lang="et-EE" dirty="0" smtClean="0"/>
              <a:t>Toiduenergiat </a:t>
            </a:r>
            <a:r>
              <a:rPr lang="et-EE" dirty="0"/>
              <a:t>saame toidust ja jookidest. </a:t>
            </a:r>
            <a:endParaRPr lang="et-EE" dirty="0" smtClean="0"/>
          </a:p>
          <a:p>
            <a:r>
              <a:rPr lang="et-EE" dirty="0" smtClean="0"/>
              <a:t>Energiat </a:t>
            </a:r>
            <a:r>
              <a:rPr lang="et-EE" dirty="0"/>
              <a:t>tuleb toiduga saada täpselt nii palju, kui kulutatakse.</a:t>
            </a:r>
          </a:p>
          <a:p>
            <a:endParaRPr lang="et-EE" dirty="0" smtClean="0"/>
          </a:p>
          <a:p>
            <a:endParaRPr lang="et-EE" dirty="0" smtClean="0"/>
          </a:p>
          <a:p>
            <a:r>
              <a:rPr lang="et-EE" dirty="0" smtClean="0">
                <a:solidFill>
                  <a:schemeClr val="bg1">
                    <a:lumMod val="50000"/>
                  </a:schemeClr>
                </a:solidFill>
              </a:rPr>
              <a:t>Toiduenergiat </a:t>
            </a:r>
            <a:r>
              <a:rPr lang="et-EE" dirty="0">
                <a:solidFill>
                  <a:schemeClr val="bg1">
                    <a:lumMod val="50000"/>
                  </a:schemeClr>
                </a:solidFill>
              </a:rPr>
              <a:t>mõõdetakse kilodžaulides (</a:t>
            </a:r>
            <a:r>
              <a:rPr lang="et-EE" dirty="0" err="1">
                <a:solidFill>
                  <a:schemeClr val="bg1">
                    <a:lumMod val="50000"/>
                  </a:schemeClr>
                </a:solidFill>
              </a:rPr>
              <a:t>kJ</a:t>
            </a:r>
            <a:r>
              <a:rPr lang="et-EE" dirty="0">
                <a:solidFill>
                  <a:schemeClr val="bg1">
                    <a:lumMod val="50000"/>
                  </a:schemeClr>
                </a:solidFill>
              </a:rPr>
              <a:t>), megadžaulides (</a:t>
            </a:r>
            <a:r>
              <a:rPr lang="et-EE" dirty="0" err="1">
                <a:solidFill>
                  <a:schemeClr val="bg1">
                    <a:lumMod val="50000"/>
                  </a:schemeClr>
                </a:solidFill>
              </a:rPr>
              <a:t>MJ</a:t>
            </a:r>
            <a:r>
              <a:rPr lang="et-EE" dirty="0">
                <a:solidFill>
                  <a:schemeClr val="bg1">
                    <a:lumMod val="50000"/>
                  </a:schemeClr>
                </a:solidFill>
              </a:rPr>
              <a:t>) või kilokalorites (kcal). 1 kcal= 4,2 </a:t>
            </a:r>
            <a:r>
              <a:rPr lang="et-EE" dirty="0" err="1">
                <a:solidFill>
                  <a:schemeClr val="bg1">
                    <a:lumMod val="50000"/>
                  </a:schemeClr>
                </a:solidFill>
              </a:rPr>
              <a:t>kJ</a:t>
            </a:r>
            <a:r>
              <a:rPr lang="et-EE" dirty="0">
                <a:solidFill>
                  <a:schemeClr val="bg1">
                    <a:lumMod val="50000"/>
                  </a:schemeClr>
                </a:solidFill>
              </a:rPr>
              <a:t> ja 1 </a:t>
            </a:r>
            <a:r>
              <a:rPr lang="et-EE" dirty="0" err="1">
                <a:solidFill>
                  <a:schemeClr val="bg1">
                    <a:lumMod val="50000"/>
                  </a:schemeClr>
                </a:solidFill>
              </a:rPr>
              <a:t>MJ</a:t>
            </a:r>
            <a:r>
              <a:rPr lang="et-EE" dirty="0">
                <a:solidFill>
                  <a:schemeClr val="bg1">
                    <a:lumMod val="50000"/>
                  </a:schemeClr>
                </a:solidFill>
              </a:rPr>
              <a:t>= 1000 </a:t>
            </a:r>
            <a:r>
              <a:rPr lang="et-EE" dirty="0" err="1">
                <a:solidFill>
                  <a:schemeClr val="bg1">
                    <a:lumMod val="50000"/>
                  </a:schemeClr>
                </a:solidFill>
              </a:rPr>
              <a:t>kJ</a:t>
            </a:r>
            <a:r>
              <a:rPr lang="et-EE" dirty="0">
                <a:solidFill>
                  <a:schemeClr val="bg1">
                    <a:lumMod val="50000"/>
                  </a:schemeClr>
                </a:solidFill>
              </a:rPr>
              <a:t>. </a:t>
            </a:r>
          </a:p>
          <a:p>
            <a:endParaRPr lang="et-EE" dirty="0"/>
          </a:p>
        </p:txBody>
      </p:sp>
      <p:sp>
        <p:nvSpPr>
          <p:cNvPr id="3" name="Ristkülik 2"/>
          <p:cNvSpPr/>
          <p:nvPr/>
        </p:nvSpPr>
        <p:spPr>
          <a:xfrm>
            <a:off x="112695" y="4862"/>
            <a:ext cx="4966424" cy="923330"/>
          </a:xfrm>
          <a:prstGeom prst="rect">
            <a:avLst/>
          </a:prstGeom>
          <a:noFill/>
        </p:spPr>
        <p:txBody>
          <a:bodyPr wrap="none" lIns="91440" tIns="45720" rIns="91440" bIns="45720">
            <a:spAutoFit/>
          </a:bodyPr>
          <a:lstStyle/>
          <a:p>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Milleks energia?</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981" y="2499742"/>
            <a:ext cx="2175507" cy="1280973"/>
          </a:xfrm>
          <a:prstGeom prst="rect">
            <a:avLst/>
          </a:prstGeom>
        </p:spPr>
      </p:pic>
    </p:spTree>
    <p:extLst>
      <p:ext uri="{BB962C8B-B14F-4D97-AF65-F5344CB8AC3E}">
        <p14:creationId xmlns:p14="http://schemas.microsoft.com/office/powerpoint/2010/main" val="17266965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lt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6" y="1110024"/>
            <a:ext cx="9011908" cy="3982006"/>
          </a:xfrm>
          <a:prstGeom prst="rect">
            <a:avLst/>
          </a:prstGeom>
        </p:spPr>
      </p:pic>
      <p:sp>
        <p:nvSpPr>
          <p:cNvPr id="2" name="Ristkülik 1"/>
          <p:cNvSpPr/>
          <p:nvPr/>
        </p:nvSpPr>
        <p:spPr>
          <a:xfrm>
            <a:off x="112695" y="4862"/>
            <a:ext cx="6247223" cy="923330"/>
          </a:xfrm>
          <a:prstGeom prst="rect">
            <a:avLst/>
          </a:prstGeom>
          <a:noFill/>
        </p:spPr>
        <p:txBody>
          <a:bodyPr wrap="none" lIns="91440" tIns="45720" rIns="91440" bIns="45720">
            <a:spAutoFit/>
          </a:bodyPr>
          <a:lstStyle/>
          <a:p>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Mineraalide vajadus</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istkülik 2"/>
          <p:cNvSpPr/>
          <p:nvPr/>
        </p:nvSpPr>
        <p:spPr>
          <a:xfrm>
            <a:off x="2252523" y="699542"/>
            <a:ext cx="6783973" cy="461665"/>
          </a:xfrm>
          <a:prstGeom prst="rect">
            <a:avLst/>
          </a:prstGeom>
          <a:noFill/>
        </p:spPr>
        <p:txBody>
          <a:bodyPr wrap="none" lIns="91440" tIns="45720" rIns="91440" bIns="45720">
            <a:spAutoFit/>
          </a:bodyPr>
          <a:lstStyle/>
          <a:p>
            <a:r>
              <a:rPr lang="et-EE"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Ööpäevane annus </a:t>
            </a:r>
            <a:r>
              <a:rPr lang="et-E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täiskasvanud (70-kg) inimesele</a:t>
            </a:r>
            <a:endParaRPr lang="et-EE"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82" y="3983597"/>
            <a:ext cx="540000" cy="58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l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9344" y="4138510"/>
            <a:ext cx="540000" cy="590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l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4214070"/>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l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448" y="4106242"/>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l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368" y="3939902"/>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lt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4360" y="4228374"/>
            <a:ext cx="540000" cy="58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lt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5608" y="3895760"/>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lt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2736" y="2605870"/>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lt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2448" y="4142176"/>
            <a:ext cx="540000" cy="58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lt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4736" y="4005086"/>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lt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6323" y="4124862"/>
            <a:ext cx="540000" cy="58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lt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69869" y="1347614"/>
            <a:ext cx="540000" cy="594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lt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18652" y="4196377"/>
            <a:ext cx="540000" cy="58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lt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56176" y="1236375"/>
            <a:ext cx="540000" cy="597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Ümarnurk-ristkülik-viiktekst 21"/>
          <p:cNvSpPr/>
          <p:nvPr/>
        </p:nvSpPr>
        <p:spPr>
          <a:xfrm>
            <a:off x="792553" y="1347614"/>
            <a:ext cx="671895" cy="460924"/>
          </a:xfrm>
          <a:prstGeom prst="wedgeRoundRectCallout">
            <a:avLst>
              <a:gd name="adj1" fmla="val -100137"/>
              <a:gd name="adj2" fmla="val -6805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t-EE" sz="2400" dirty="0" smtClean="0">
                <a:effectLst>
                  <a:outerShdw blurRad="38100" dist="38100" dir="2700000" algn="tl">
                    <a:srgbClr val="000000">
                      <a:alpha val="43137"/>
                    </a:srgbClr>
                  </a:outerShdw>
                </a:effectLst>
              </a:rPr>
              <a:t>µg</a:t>
            </a:r>
            <a:endParaRPr lang="et-EE"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6728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lt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389120"/>
            <a:ext cx="6486315" cy="3686414"/>
          </a:xfrm>
          <a:prstGeom prst="rect">
            <a:avLst/>
          </a:prstGeom>
        </p:spPr>
      </p:pic>
      <p:sp>
        <p:nvSpPr>
          <p:cNvPr id="2" name="Ristkülik 1"/>
          <p:cNvSpPr/>
          <p:nvPr/>
        </p:nvSpPr>
        <p:spPr>
          <a:xfrm>
            <a:off x="112695" y="4862"/>
            <a:ext cx="5141792" cy="923330"/>
          </a:xfrm>
          <a:prstGeom prst="rect">
            <a:avLst/>
          </a:prstGeom>
          <a:noFill/>
        </p:spPr>
        <p:txBody>
          <a:bodyPr wrap="none" lIns="91440" tIns="45720" rIns="91440" bIns="45720">
            <a:spAutoFit/>
          </a:bodyPr>
          <a:lstStyle/>
          <a:p>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Vitamiinivajadus</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istkülik 2"/>
          <p:cNvSpPr/>
          <p:nvPr/>
        </p:nvSpPr>
        <p:spPr>
          <a:xfrm>
            <a:off x="2252523" y="699542"/>
            <a:ext cx="6783973" cy="461665"/>
          </a:xfrm>
          <a:prstGeom prst="rect">
            <a:avLst/>
          </a:prstGeom>
          <a:noFill/>
        </p:spPr>
        <p:txBody>
          <a:bodyPr wrap="none" lIns="91440" tIns="45720" rIns="91440" bIns="45720">
            <a:spAutoFit/>
          </a:bodyPr>
          <a:lstStyle/>
          <a:p>
            <a:r>
              <a:rPr lang="et-EE"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Ööpäevane annus </a:t>
            </a:r>
            <a:r>
              <a:rPr lang="et-E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täiskasvanud (70-kg) inimesele</a:t>
            </a:r>
            <a:endParaRPr lang="et-EE"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8708" y="3962923"/>
            <a:ext cx="360000" cy="45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l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5869" y="3958327"/>
            <a:ext cx="360000" cy="45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lt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4509" y="3470622"/>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lt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76" y="1488670"/>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lt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3454" y="3969747"/>
            <a:ext cx="360000" cy="45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lt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68" y="4005990"/>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lt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5760" y="3141894"/>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lt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1760" y="3429926"/>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lt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7824" y="3958327"/>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lt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35869" y="3384157"/>
            <a:ext cx="360000" cy="45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lt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87021" y="3378720"/>
            <a:ext cx="360000" cy="45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lt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51920" y="3958327"/>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lt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8048" y="3645950"/>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lt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59696" y="3789966"/>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Ümarnurk-ristkülik-viiktekst 18"/>
          <p:cNvSpPr/>
          <p:nvPr/>
        </p:nvSpPr>
        <p:spPr>
          <a:xfrm>
            <a:off x="859171" y="1714967"/>
            <a:ext cx="671895" cy="460924"/>
          </a:xfrm>
          <a:prstGeom prst="wedgeRoundRectCallout">
            <a:avLst>
              <a:gd name="adj1" fmla="val -100137"/>
              <a:gd name="adj2" fmla="val -6805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t-EE" sz="2400" dirty="0" smtClean="0">
                <a:effectLst>
                  <a:outerShdw blurRad="38100" dist="38100" dir="2700000" algn="tl">
                    <a:srgbClr val="000000">
                      <a:alpha val="43137"/>
                    </a:srgbClr>
                  </a:outerShdw>
                </a:effectLst>
              </a:rPr>
              <a:t>µg</a:t>
            </a:r>
            <a:endParaRPr lang="et-EE" sz="2400" dirty="0">
              <a:effectLst>
                <a:outerShdw blurRad="38100" dist="38100" dir="2700000" algn="tl">
                  <a:srgbClr val="000000">
                    <a:alpha val="43137"/>
                  </a:srgbClr>
                </a:outerShdw>
              </a:effectLst>
            </a:endParaRPr>
          </a:p>
        </p:txBody>
      </p:sp>
      <p:sp>
        <p:nvSpPr>
          <p:cNvPr id="20" name="Ümarnurkne ristkülik 19"/>
          <p:cNvSpPr/>
          <p:nvPr/>
        </p:nvSpPr>
        <p:spPr>
          <a:xfrm>
            <a:off x="6804248" y="2685135"/>
            <a:ext cx="1944216" cy="456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t-EE" sz="1600" dirty="0" smtClean="0">
                <a:effectLst>
                  <a:outerShdw blurRad="38100" dist="38100" dir="2700000" algn="tl">
                    <a:srgbClr val="000000">
                      <a:alpha val="43137"/>
                    </a:srgbClr>
                  </a:outerShdw>
                </a:effectLst>
              </a:rPr>
              <a:t>Lisaks üliväikestes kogustes vitamiinid</a:t>
            </a:r>
            <a:endParaRPr lang="et-EE" dirty="0">
              <a:effectLst>
                <a:outerShdw blurRad="38100" dist="38100" dir="2700000" algn="tl">
                  <a:srgbClr val="000000">
                    <a:alpha val="43137"/>
                  </a:srgbClr>
                </a:outerShdw>
              </a:effectLst>
            </a:endParaRPr>
          </a:p>
        </p:txBody>
      </p:sp>
      <p:sp>
        <p:nvSpPr>
          <p:cNvPr id="22" name="Ümarnurkne ristkülik 21"/>
          <p:cNvSpPr/>
          <p:nvPr/>
        </p:nvSpPr>
        <p:spPr>
          <a:xfrm rot="21338959">
            <a:off x="7492858" y="4570878"/>
            <a:ext cx="1460718" cy="3431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t-EE" sz="1600" dirty="0" smtClean="0">
                <a:effectLst>
                  <a:outerShdw blurRad="38100" dist="38100" dir="2700000" algn="tl">
                    <a:srgbClr val="000000">
                      <a:alpha val="43137"/>
                    </a:srgbClr>
                  </a:outerShdw>
                </a:effectLst>
              </a:rPr>
              <a:t>Vt järgmine</a:t>
            </a:r>
            <a:endParaRPr lang="et-E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87043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lt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258726"/>
            <a:ext cx="7612404" cy="3689288"/>
          </a:xfrm>
          <a:prstGeom prst="rect">
            <a:avLst/>
          </a:prstGeom>
        </p:spPr>
      </p:pic>
      <p:sp>
        <p:nvSpPr>
          <p:cNvPr id="2" name="Ristkülik 1"/>
          <p:cNvSpPr/>
          <p:nvPr/>
        </p:nvSpPr>
        <p:spPr>
          <a:xfrm>
            <a:off x="112695" y="4862"/>
            <a:ext cx="5141792" cy="923330"/>
          </a:xfrm>
          <a:prstGeom prst="rect">
            <a:avLst/>
          </a:prstGeom>
          <a:noFill/>
        </p:spPr>
        <p:txBody>
          <a:bodyPr wrap="none" lIns="91440" tIns="45720" rIns="91440" bIns="45720">
            <a:spAutoFit/>
          </a:bodyPr>
          <a:lstStyle/>
          <a:p>
            <a:r>
              <a:rPr lang="et-EE"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Vitamiinivajadus</a:t>
            </a:r>
            <a:endParaRPr lang="et-EE"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istkülik 2"/>
          <p:cNvSpPr/>
          <p:nvPr/>
        </p:nvSpPr>
        <p:spPr>
          <a:xfrm>
            <a:off x="2252523" y="699542"/>
            <a:ext cx="6783973" cy="461665"/>
          </a:xfrm>
          <a:prstGeom prst="rect">
            <a:avLst/>
          </a:prstGeom>
          <a:noFill/>
        </p:spPr>
        <p:txBody>
          <a:bodyPr wrap="none" lIns="91440" tIns="45720" rIns="91440" bIns="45720">
            <a:spAutoFit/>
          </a:bodyPr>
          <a:lstStyle/>
          <a:p>
            <a:r>
              <a:rPr lang="et-EE"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Ööpäevane annus </a:t>
            </a:r>
            <a:r>
              <a:rPr lang="et-EE"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täiskasvanud (70-kg) inimesele</a:t>
            </a:r>
            <a:endParaRPr lang="et-EE"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l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917758"/>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l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724" y="3723878"/>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lt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9946" y="3595327"/>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lt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094" y="1271127"/>
            <a:ext cx="576000" cy="7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Ümarnurkne ristkülik 18"/>
          <p:cNvSpPr/>
          <p:nvPr/>
        </p:nvSpPr>
        <p:spPr>
          <a:xfrm>
            <a:off x="6804248" y="1491630"/>
            <a:ext cx="1944216" cy="456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t-EE" sz="1600" dirty="0" smtClean="0">
                <a:effectLst>
                  <a:outerShdw blurRad="38100" dist="38100" dir="2700000" algn="tl">
                    <a:srgbClr val="000000">
                      <a:alpha val="43137"/>
                    </a:srgbClr>
                  </a:outerShdw>
                </a:effectLst>
              </a:rPr>
              <a:t>Lisaks teistele vitamiinidele</a:t>
            </a:r>
            <a:endParaRPr lang="et-EE" dirty="0">
              <a:effectLst>
                <a:outerShdw blurRad="38100" dist="38100" dir="2700000" algn="tl">
                  <a:srgbClr val="000000">
                    <a:alpha val="43137"/>
                  </a:srgbClr>
                </a:outerShdw>
              </a:effectLst>
            </a:endParaRPr>
          </a:p>
        </p:txBody>
      </p:sp>
      <p:sp>
        <p:nvSpPr>
          <p:cNvPr id="20" name="Ümarnurk-ristkülik-viiktekst 19"/>
          <p:cNvSpPr/>
          <p:nvPr/>
        </p:nvSpPr>
        <p:spPr>
          <a:xfrm>
            <a:off x="1021065" y="956743"/>
            <a:ext cx="671895" cy="460924"/>
          </a:xfrm>
          <a:prstGeom prst="wedgeRoundRectCallout">
            <a:avLst>
              <a:gd name="adj1" fmla="val -124512"/>
              <a:gd name="adj2" fmla="val 38543"/>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t-EE" sz="2400" dirty="0" smtClean="0">
                <a:effectLst>
                  <a:outerShdw blurRad="38100" dist="38100" dir="2700000" algn="tl">
                    <a:srgbClr val="000000">
                      <a:alpha val="43137"/>
                    </a:srgbClr>
                  </a:outerShdw>
                </a:effectLst>
              </a:rPr>
              <a:t>µg</a:t>
            </a:r>
            <a:endParaRPr lang="et-EE"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9022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21" y="533115"/>
            <a:ext cx="6858958" cy="4077269"/>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071" y="134478"/>
            <a:ext cx="852777" cy="925104"/>
          </a:xfrm>
          <a:prstGeom prst="rect">
            <a:avLst/>
          </a:prstGeom>
        </p:spPr>
      </p:pic>
    </p:spTree>
    <p:extLst>
      <p:ext uri="{BB962C8B-B14F-4D97-AF65-F5344CB8AC3E}">
        <p14:creationId xmlns:p14="http://schemas.microsoft.com/office/powerpoint/2010/main" val="1499373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547405"/>
            <a:ext cx="6868484" cy="4048690"/>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95486"/>
            <a:ext cx="645390" cy="1119375"/>
          </a:xfrm>
          <a:prstGeom prst="rect">
            <a:avLst/>
          </a:prstGeom>
        </p:spPr>
      </p:pic>
    </p:spTree>
    <p:extLst>
      <p:ext uri="{BB962C8B-B14F-4D97-AF65-F5344CB8AC3E}">
        <p14:creationId xmlns:p14="http://schemas.microsoft.com/office/powerpoint/2010/main" val="3109912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758" y="523589"/>
            <a:ext cx="6868484" cy="4096322"/>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67494"/>
            <a:ext cx="827383" cy="664188"/>
          </a:xfrm>
          <a:prstGeom prst="rect">
            <a:avLst/>
          </a:prstGeom>
        </p:spPr>
      </p:pic>
    </p:spTree>
    <p:extLst>
      <p:ext uri="{BB962C8B-B14F-4D97-AF65-F5344CB8AC3E}">
        <p14:creationId xmlns:p14="http://schemas.microsoft.com/office/powerpoint/2010/main" val="34521155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84" y="514062"/>
            <a:ext cx="6849431" cy="4115375"/>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11" y="44284"/>
            <a:ext cx="939555" cy="939555"/>
          </a:xfrm>
          <a:prstGeom prst="rect">
            <a:avLst/>
          </a:prstGeom>
        </p:spPr>
      </p:pic>
    </p:spTree>
    <p:extLst>
      <p:ext uri="{BB962C8B-B14F-4D97-AF65-F5344CB8AC3E}">
        <p14:creationId xmlns:p14="http://schemas.microsoft.com/office/powerpoint/2010/main" val="29619609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95" y="518826"/>
            <a:ext cx="6878010" cy="4105848"/>
          </a:xfrm>
          <a:prstGeom prst="rect">
            <a:avLst/>
          </a:prstGeom>
          <a:ln>
            <a:noFill/>
          </a:ln>
          <a:effectLst>
            <a:outerShdw blurRad="292100" dist="139700" dir="2700000" algn="tl" rotWithShape="0">
              <a:srgbClr val="333333">
                <a:alpha val="65000"/>
              </a:srgbClr>
            </a:outerShdw>
          </a:effectLst>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12" y="-27715"/>
            <a:ext cx="1641750" cy="1231313"/>
          </a:xfrm>
          <a:prstGeom prst="rect">
            <a:avLst/>
          </a:prstGeom>
        </p:spPr>
      </p:pic>
    </p:spTree>
    <p:extLst>
      <p:ext uri="{BB962C8B-B14F-4D97-AF65-F5344CB8AC3E}">
        <p14:creationId xmlns:p14="http://schemas.microsoft.com/office/powerpoint/2010/main" val="792939584"/>
      </p:ext>
    </p:extLst>
  </p:cSld>
  <p:clrMapOvr>
    <a:masterClrMapping/>
  </p:clrMapOvr>
</p:sld>
</file>

<file path=ppt/theme/theme1.xml><?xml version="1.0" encoding="utf-8"?>
<a:theme xmlns:a="http://schemas.openxmlformats.org/drawingml/2006/main" name="Kirilase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irilased">
      <a:majorFont>
        <a:latin typeface="Maiandra GD"/>
        <a:ea typeface=""/>
        <a:cs typeface=""/>
      </a:majorFont>
      <a:minorFont>
        <a:latin typeface="Maiandra G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muvile_lai</Template>
  <TotalTime>1475</TotalTime>
  <Words>1840</Words>
  <Application>Microsoft Office PowerPoint</Application>
  <PresentationFormat>Ekraaniseanss (16:9)</PresentationFormat>
  <Paragraphs>184</Paragraphs>
  <Slides>142</Slides>
  <Notes>0</Notes>
  <HiddenSlides>0</HiddenSlides>
  <MMClips>0</MMClips>
  <ScaleCrop>false</ScaleCrop>
  <HeadingPairs>
    <vt:vector size="4" baseType="variant">
      <vt:variant>
        <vt:lpstr>Kujundus</vt:lpstr>
      </vt:variant>
      <vt:variant>
        <vt:i4>1</vt:i4>
      </vt:variant>
      <vt:variant>
        <vt:lpstr>Slaidipealkirjad</vt:lpstr>
      </vt:variant>
      <vt:variant>
        <vt:i4>142</vt:i4>
      </vt:variant>
    </vt:vector>
  </HeadingPairs>
  <TitlesOfParts>
    <vt:vector size="143" baseType="lpstr">
      <vt:lpstr>Kirilased1</vt:lpstr>
      <vt:lpstr>Pähklitest lähemalt</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Pähklitest lähemalt</dc:title>
  <dc:creator>webxan</dc:creator>
  <cp:lastModifiedBy>webxan</cp:lastModifiedBy>
  <cp:revision>79</cp:revision>
  <dcterms:created xsi:type="dcterms:W3CDTF">2014-11-02T14:45:03Z</dcterms:created>
  <dcterms:modified xsi:type="dcterms:W3CDTF">2014-12-07T12:17:06Z</dcterms:modified>
</cp:coreProperties>
</file>