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alkiri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17" name="Alapealkiri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t-EE" smtClean="0"/>
              <a:t>Klõpsake juhtslaidi alamtiitli laadi redigeerimiseks</a:t>
            </a:r>
            <a:endParaRPr kumimoji="0" lang="en-US"/>
          </a:p>
        </p:txBody>
      </p:sp>
      <p:sp>
        <p:nvSpPr>
          <p:cNvPr id="30" name="Kuupäeva kohatäid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AAF-CD63-4D09-9B41-640AC4D0EE18}" type="datetimeFigureOut">
              <a:rPr lang="et-EE" smtClean="0"/>
              <a:pPr/>
              <a:t>9.01.2014</a:t>
            </a:fld>
            <a:endParaRPr lang="et-EE"/>
          </a:p>
        </p:txBody>
      </p:sp>
      <p:sp>
        <p:nvSpPr>
          <p:cNvPr id="19" name="Jaluse kohatäid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7" name="Slaidinumbri kohatä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258AC-AD6F-4571-ABC6-83C505502EE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AAF-CD63-4D09-9B41-640AC4D0EE18}" type="datetimeFigureOut">
              <a:rPr lang="et-EE" smtClean="0"/>
              <a:pPr/>
              <a:t>9.01.2014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258AC-AD6F-4571-ABC6-83C505502EE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AAF-CD63-4D09-9B41-640AC4D0EE18}" type="datetimeFigureOut">
              <a:rPr lang="et-EE" smtClean="0"/>
              <a:pPr/>
              <a:t>9.01.2014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258AC-AD6F-4571-ABC6-83C505502EE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AAF-CD63-4D09-9B41-640AC4D0EE18}" type="datetimeFigureOut">
              <a:rPr lang="et-EE" smtClean="0"/>
              <a:pPr/>
              <a:t>9.01.2014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258AC-AD6F-4571-ABC6-83C505502EE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AAF-CD63-4D09-9B41-640AC4D0EE18}" type="datetimeFigureOut">
              <a:rPr lang="et-EE" smtClean="0"/>
              <a:pPr/>
              <a:t>9.01.2014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258AC-AD6F-4571-ABC6-83C505502EE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AAF-CD63-4D09-9B41-640AC4D0EE18}" type="datetimeFigureOut">
              <a:rPr lang="et-EE" smtClean="0"/>
              <a:pPr/>
              <a:t>9.01.2014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258AC-AD6F-4571-ABC6-83C505502EE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Sisu kohatäid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AAF-CD63-4D09-9B41-640AC4D0EE18}" type="datetimeFigureOut">
              <a:rPr lang="et-EE" smtClean="0"/>
              <a:pPr/>
              <a:t>9.01.2014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258AC-AD6F-4571-ABC6-83C505502EE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AAF-CD63-4D09-9B41-640AC4D0EE18}" type="datetimeFigureOut">
              <a:rPr lang="et-EE" smtClean="0"/>
              <a:pPr/>
              <a:t>9.01.2014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258AC-AD6F-4571-ABC6-83C505502EE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AAF-CD63-4D09-9B41-640AC4D0EE18}" type="datetimeFigureOut">
              <a:rPr lang="et-EE" smtClean="0"/>
              <a:pPr/>
              <a:t>9.01.2014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258AC-AD6F-4571-ABC6-83C505502EE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AAF-CD63-4D09-9B41-640AC4D0EE18}" type="datetimeFigureOut">
              <a:rPr lang="et-EE" smtClean="0"/>
              <a:pPr/>
              <a:t>9.01.2014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258AC-AD6F-4571-ABC6-83C505502EE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Ühe lõigatud ja ümardatud nurgaga ristküli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äisnurkne kolmnur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FAAF-CD63-4D09-9B41-640AC4D0EE18}" type="datetimeFigureOut">
              <a:rPr lang="et-EE" smtClean="0"/>
              <a:pPr/>
              <a:t>9.01.2014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2258AC-AD6F-4571-ABC6-83C505502EE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t-EE" smtClean="0"/>
              <a:t>Pildi lisamiseks klõpsake ikooni</a:t>
            </a:r>
            <a:endParaRPr kumimoji="0" lang="en-US" dirty="0"/>
          </a:p>
        </p:txBody>
      </p:sp>
      <p:sp>
        <p:nvSpPr>
          <p:cNvPr id="10" name="Vabakuju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abakuju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abakuju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abakuju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Pealkirja kohatäid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0" name="Teksti kohatäid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10" name="Kuupäeva kohatäid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A0FAAF-CD63-4D09-9B41-640AC4D0EE18}" type="datetimeFigureOut">
              <a:rPr lang="et-EE" smtClean="0"/>
              <a:pPr/>
              <a:t>9.01.2014</a:t>
            </a:fld>
            <a:endParaRPr lang="et-EE"/>
          </a:p>
        </p:txBody>
      </p:sp>
      <p:sp>
        <p:nvSpPr>
          <p:cNvPr id="22" name="Jaluse kohatäid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18" name="Slaidinumbri kohatä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2258AC-AD6F-4571-ABC6-83C505502EEE}" type="slidenum">
              <a:rPr lang="et-EE" smtClean="0"/>
              <a:pPr/>
              <a:t>‹#›</a:t>
            </a:fld>
            <a:endParaRPr lang="et-EE"/>
          </a:p>
        </p:txBody>
      </p:sp>
      <p:grpSp>
        <p:nvGrpSpPr>
          <p:cNvPr id="2" name="Rühm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abakuju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abakuju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linnaeus.nrm.se/flora/mono/poa/triti/tritaes3.jpg" TargetMode="External"/><Relationship Id="rId13" Type="http://schemas.openxmlformats.org/officeDocument/2006/relationships/hyperlink" Target="http://upload.wikimedia.org/wikipedia/commons/0/0e/Pome_apples_text.jpg" TargetMode="External"/><Relationship Id="rId18" Type="http://schemas.openxmlformats.org/officeDocument/2006/relationships/hyperlink" Target="http://upload.wikimedia.org/wikipedia/commons/thumb/5/54/TaraxacumOfficinaleSeed.JPG/220px-TaraxacumOfficinaleSeed.JPG" TargetMode="External"/><Relationship Id="rId3" Type="http://schemas.openxmlformats.org/officeDocument/2006/relationships/hyperlink" Target="http://miss2missus.files.wordpress.com/2011/02/all-list-of-flower-names.jpg" TargetMode="External"/><Relationship Id="rId7" Type="http://schemas.openxmlformats.org/officeDocument/2006/relationships/hyperlink" Target="http://2.bp.blogspot.com/-Du0ihux2MHg/TdE25iCjp7I/AAAAAAAAAC4/Hlc86BJOCAA/s1600/flower.jpg" TargetMode="External"/><Relationship Id="rId12" Type="http://schemas.openxmlformats.org/officeDocument/2006/relationships/hyperlink" Target="http://thescienceofeating.com/wp-content/uploads/2011/12/Book-Fruits-Header.jpg" TargetMode="External"/><Relationship Id="rId17" Type="http://schemas.openxmlformats.org/officeDocument/2006/relationships/hyperlink" Target="http://www.floradecanarias.com/imagenes/galium_aparine.jpg" TargetMode="External"/><Relationship Id="rId2" Type="http://schemas.openxmlformats.org/officeDocument/2006/relationships/hyperlink" Target="http://www.caribbeanedu.com/images/kewl/flower_parts.jpg" TargetMode="External"/><Relationship Id="rId16" Type="http://schemas.openxmlformats.org/officeDocument/2006/relationships/hyperlink" Target="http://www.plant-identification.co.uk/images/rosaceae/agrimonia-procera-2.jpg" TargetMode="External"/><Relationship Id="rId20" Type="http://schemas.openxmlformats.org/officeDocument/2006/relationships/hyperlink" Target="http://upload.wikimedia.org/wikipedia/commons/a/a9/Impatiens_glandulifera_Le_Thol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-plant-directory.co.uk/images/corylus%20contorta.jpg" TargetMode="External"/><Relationship Id="rId11" Type="http://schemas.openxmlformats.org/officeDocument/2006/relationships/hyperlink" Target="http://www.foodsubs.com/Photos/seedsgroup.jpg" TargetMode="External"/><Relationship Id="rId5" Type="http://schemas.openxmlformats.org/officeDocument/2006/relationships/hyperlink" Target="http://3.bp.blogspot.com/-bleIqlak3dI/TZjLe1kpSII/AAAAAAAAAC8/Ipbbuu4I_Uk/s1600/19696-spring+flowers.jpg" TargetMode="External"/><Relationship Id="rId15" Type="http://schemas.openxmlformats.org/officeDocument/2006/relationships/hyperlink" Target="http://luirig.altervista.org/cpm/albums/leo-m1/leo-mic-Arctium-tomentosum-199.jpg" TargetMode="External"/><Relationship Id="rId10" Type="http://schemas.openxmlformats.org/officeDocument/2006/relationships/hyperlink" Target="http://www.esu.edu/~milewski/intro_biol_two/lab_4_seeds_fruits/images/38_10bFruitDevelopment-L.jpg" TargetMode="External"/><Relationship Id="rId19" Type="http://schemas.openxmlformats.org/officeDocument/2006/relationships/hyperlink" Target="http://y.delfi.ee/norm/5258/11834531_tVyPvb.jpeg" TargetMode="External"/><Relationship Id="rId4" Type="http://schemas.openxmlformats.org/officeDocument/2006/relationships/hyperlink" Target="http://novaator.ee/galerii/3483_gogh.jpg" TargetMode="External"/><Relationship Id="rId9" Type="http://schemas.openxmlformats.org/officeDocument/2006/relationships/hyperlink" Target="http://www.classof10335.com/wp-content/uploads/2013/04/Fruits-1.jpg" TargetMode="External"/><Relationship Id="rId14" Type="http://schemas.openxmlformats.org/officeDocument/2006/relationships/hyperlink" Target="http://www.tehcute.com/pics/201109/baby-turtle-eats-strawberry-big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5220072" y="908720"/>
            <a:ext cx="3525016" cy="1828800"/>
          </a:xfrm>
        </p:spPr>
        <p:txBody>
          <a:bodyPr/>
          <a:lstStyle/>
          <a:p>
            <a:r>
              <a:rPr lang="et-EE" dirty="0" smtClean="0"/>
              <a:t>ÕIS ja VILI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5580112" y="2924944"/>
            <a:ext cx="3168024" cy="1752600"/>
          </a:xfrm>
        </p:spPr>
        <p:txBody>
          <a:bodyPr/>
          <a:lstStyle/>
          <a:p>
            <a:r>
              <a:rPr lang="et-EE" dirty="0" smtClean="0"/>
              <a:t>Koostas Leelo Lusik</a:t>
            </a:r>
          </a:p>
          <a:p>
            <a:pPr algn="ctr"/>
            <a:r>
              <a:rPr lang="et-EE" dirty="0" smtClean="0"/>
              <a:t>Are PK 2014</a:t>
            </a:r>
            <a:endParaRPr lang="et-EE" dirty="0"/>
          </a:p>
        </p:txBody>
      </p:sp>
      <p:pic>
        <p:nvPicPr>
          <p:cNvPr id="5" name="Pilt 4" descr="fl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Kasutatud allikad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sz="1200" dirty="0" smtClean="0">
                <a:hlinkClick r:id="rId2"/>
              </a:rPr>
              <a:t>http://</a:t>
            </a:r>
            <a:r>
              <a:rPr lang="et-EE" sz="1200" dirty="0" smtClean="0">
                <a:hlinkClick r:id="rId2"/>
              </a:rPr>
              <a:t>www.caribbeanedu.com/images/kewl/flower_parts.jpg</a:t>
            </a:r>
            <a:endParaRPr lang="et-EE" sz="1200" dirty="0" smtClean="0"/>
          </a:p>
          <a:p>
            <a:r>
              <a:rPr lang="et-EE" sz="1200" dirty="0" smtClean="0">
                <a:hlinkClick r:id="rId3"/>
              </a:rPr>
              <a:t>http://</a:t>
            </a:r>
            <a:r>
              <a:rPr lang="et-EE" sz="1200" dirty="0" smtClean="0">
                <a:hlinkClick r:id="rId3"/>
              </a:rPr>
              <a:t>miss2missus.files.wordpress.com/2011/02/all-list-of-flower-names.jpg</a:t>
            </a:r>
            <a:endParaRPr lang="et-EE" sz="1200" dirty="0" smtClean="0"/>
          </a:p>
          <a:p>
            <a:r>
              <a:rPr lang="et-EE" sz="1200" dirty="0" smtClean="0">
                <a:hlinkClick r:id="rId4"/>
              </a:rPr>
              <a:t>http://</a:t>
            </a:r>
            <a:r>
              <a:rPr lang="et-EE" sz="1200" dirty="0" smtClean="0">
                <a:hlinkClick r:id="rId4"/>
              </a:rPr>
              <a:t>novaator.ee/galerii/3483_gogh.jpg</a:t>
            </a:r>
            <a:endParaRPr lang="et-EE" sz="1200" dirty="0" smtClean="0"/>
          </a:p>
          <a:p>
            <a:r>
              <a:rPr lang="et-EE" sz="1200" dirty="0" smtClean="0">
                <a:hlinkClick r:id="rId5"/>
              </a:rPr>
              <a:t>http://3.bp.blogspot.com/-</a:t>
            </a:r>
            <a:r>
              <a:rPr lang="et-EE" sz="1200" dirty="0" smtClean="0">
                <a:hlinkClick r:id="rId5"/>
              </a:rPr>
              <a:t>bleIqlak3dI/TZjLe1kpSII/AAAAAAAAAC8/Ipbbuu4I_Uk/s1600/19696-spring+flowers.jpg</a:t>
            </a:r>
            <a:endParaRPr lang="et-EE" sz="1200" dirty="0" smtClean="0"/>
          </a:p>
          <a:p>
            <a:r>
              <a:rPr lang="et-EE" sz="1200" dirty="0" smtClean="0">
                <a:hlinkClick r:id="rId6"/>
              </a:rPr>
              <a:t>http://</a:t>
            </a:r>
            <a:r>
              <a:rPr lang="et-EE" sz="1200" dirty="0" smtClean="0">
                <a:hlinkClick r:id="rId6"/>
              </a:rPr>
              <a:t>the-plant-directory.co.uk/images/corylus%20contorta.jpg</a:t>
            </a:r>
            <a:endParaRPr lang="et-EE" sz="1200" dirty="0" smtClean="0"/>
          </a:p>
          <a:p>
            <a:r>
              <a:rPr lang="et-EE" sz="1200" dirty="0" smtClean="0">
                <a:hlinkClick r:id="rId7"/>
              </a:rPr>
              <a:t>http://2.bp.blogspot.com/-</a:t>
            </a:r>
            <a:r>
              <a:rPr lang="et-EE" sz="1200" dirty="0" smtClean="0">
                <a:hlinkClick r:id="rId7"/>
              </a:rPr>
              <a:t>Du0ihux2MHg/TdE25iCjp7I/AAAAAAAAAC4/Hlc86BJOCAA/s1600/flower.jpg</a:t>
            </a:r>
            <a:endParaRPr lang="et-EE" sz="1200" dirty="0" smtClean="0"/>
          </a:p>
          <a:p>
            <a:r>
              <a:rPr lang="et-EE" sz="1200" dirty="0" smtClean="0">
                <a:hlinkClick r:id="rId8"/>
              </a:rPr>
              <a:t>http://</a:t>
            </a:r>
            <a:r>
              <a:rPr lang="et-EE" sz="1200" dirty="0" smtClean="0">
                <a:hlinkClick r:id="rId8"/>
              </a:rPr>
              <a:t>linnaeus.nrm.se/flora/mono/poa/triti/tritaes3.jpg</a:t>
            </a:r>
            <a:endParaRPr lang="et-EE" sz="1200" dirty="0" smtClean="0"/>
          </a:p>
          <a:p>
            <a:r>
              <a:rPr lang="et-EE" sz="1200" dirty="0" smtClean="0">
                <a:hlinkClick r:id="rId9"/>
              </a:rPr>
              <a:t>http://</a:t>
            </a:r>
            <a:r>
              <a:rPr lang="et-EE" sz="1200" dirty="0" smtClean="0">
                <a:hlinkClick r:id="rId9"/>
              </a:rPr>
              <a:t>www.classof10335.com/wp-content/uploads/2013/04/Fruits-1.jpg</a:t>
            </a:r>
            <a:endParaRPr lang="et-EE" sz="1200" dirty="0" smtClean="0"/>
          </a:p>
          <a:p>
            <a:r>
              <a:rPr lang="et-EE" sz="1200" dirty="0" smtClean="0">
                <a:hlinkClick r:id="rId10"/>
              </a:rPr>
              <a:t>http://www.esu.edu/~</a:t>
            </a:r>
            <a:r>
              <a:rPr lang="et-EE" sz="1200" dirty="0" smtClean="0">
                <a:hlinkClick r:id="rId10"/>
              </a:rPr>
              <a:t>milewski/intro_biol_two/lab_4_seeds_fruits/images/38_10bFruitDevelopment-L.jpg</a:t>
            </a:r>
            <a:endParaRPr lang="et-EE" sz="1200" dirty="0" smtClean="0"/>
          </a:p>
          <a:p>
            <a:r>
              <a:rPr lang="et-EE" sz="1200" dirty="0" smtClean="0">
                <a:hlinkClick r:id="rId11"/>
              </a:rPr>
              <a:t>http://</a:t>
            </a:r>
            <a:r>
              <a:rPr lang="et-EE" sz="1200" dirty="0" smtClean="0">
                <a:hlinkClick r:id="rId11"/>
              </a:rPr>
              <a:t>www.foodsubs.com/Photos/seedsgroup.jpg</a:t>
            </a:r>
            <a:endParaRPr lang="et-EE" sz="1200" dirty="0" smtClean="0"/>
          </a:p>
          <a:p>
            <a:r>
              <a:rPr lang="et-EE" sz="1200" dirty="0" smtClean="0">
                <a:hlinkClick r:id="rId12"/>
              </a:rPr>
              <a:t>http://</a:t>
            </a:r>
            <a:r>
              <a:rPr lang="et-EE" sz="1200" dirty="0" smtClean="0">
                <a:hlinkClick r:id="rId12"/>
              </a:rPr>
              <a:t>thescienceofeating.com/wp-content/uploads/2011/12/Book-Fruits-Header.jpg</a:t>
            </a:r>
            <a:endParaRPr lang="et-EE" sz="1200" dirty="0" smtClean="0"/>
          </a:p>
          <a:p>
            <a:r>
              <a:rPr lang="et-EE" sz="1200" dirty="0" smtClean="0">
                <a:hlinkClick r:id="rId13"/>
              </a:rPr>
              <a:t>http://</a:t>
            </a:r>
            <a:r>
              <a:rPr lang="et-EE" sz="1200" dirty="0" smtClean="0">
                <a:hlinkClick r:id="rId13"/>
              </a:rPr>
              <a:t>upload.wikimedia.org/wikipedia/commons/0/0e/Pome_apples_text.jpg</a:t>
            </a:r>
            <a:endParaRPr lang="et-EE" sz="1200" dirty="0" smtClean="0"/>
          </a:p>
          <a:p>
            <a:r>
              <a:rPr lang="et-EE" sz="1200" dirty="0" smtClean="0">
                <a:hlinkClick r:id="rId14"/>
              </a:rPr>
              <a:t>http://</a:t>
            </a:r>
            <a:r>
              <a:rPr lang="et-EE" sz="1200" dirty="0" smtClean="0">
                <a:hlinkClick r:id="rId14"/>
              </a:rPr>
              <a:t>www.tehcute.com/pics/201109/baby-turtle-eats-strawberry-big.jpg</a:t>
            </a:r>
            <a:endParaRPr lang="et-EE" sz="1200" dirty="0" smtClean="0"/>
          </a:p>
          <a:p>
            <a:r>
              <a:rPr lang="et-EE" sz="1200" dirty="0" smtClean="0">
                <a:hlinkClick r:id="rId15"/>
              </a:rPr>
              <a:t>http://</a:t>
            </a:r>
            <a:r>
              <a:rPr lang="et-EE" sz="1200" dirty="0" smtClean="0">
                <a:hlinkClick r:id="rId15"/>
              </a:rPr>
              <a:t>luirig.altervista.org/cpm/albums/leo-m1/leo-mic-Arctium-tomentosum-199.jpg</a:t>
            </a:r>
            <a:endParaRPr lang="et-EE" sz="1200" dirty="0" smtClean="0"/>
          </a:p>
          <a:p>
            <a:r>
              <a:rPr lang="et-EE" sz="1200" dirty="0" smtClean="0">
                <a:hlinkClick r:id="rId16"/>
              </a:rPr>
              <a:t>http://</a:t>
            </a:r>
            <a:r>
              <a:rPr lang="et-EE" sz="1200" dirty="0" smtClean="0">
                <a:hlinkClick r:id="rId16"/>
              </a:rPr>
              <a:t>www.plant-identification.co.uk/images/rosaceae/agrimonia-procera-2.jpg</a:t>
            </a:r>
            <a:endParaRPr lang="et-EE" sz="1200" dirty="0" smtClean="0"/>
          </a:p>
          <a:p>
            <a:r>
              <a:rPr lang="et-EE" sz="1200" dirty="0" smtClean="0">
                <a:hlinkClick r:id="rId17"/>
              </a:rPr>
              <a:t>http://</a:t>
            </a:r>
            <a:r>
              <a:rPr lang="et-EE" sz="1200" dirty="0" smtClean="0">
                <a:hlinkClick r:id="rId17"/>
              </a:rPr>
              <a:t>www.floradecanarias.com/imagenes/galium_aparine.jpg</a:t>
            </a:r>
            <a:endParaRPr lang="et-EE" sz="1200" dirty="0" smtClean="0"/>
          </a:p>
          <a:p>
            <a:r>
              <a:rPr lang="et-EE" sz="1200" dirty="0" smtClean="0">
                <a:hlinkClick r:id="rId18"/>
              </a:rPr>
              <a:t>http://</a:t>
            </a:r>
            <a:r>
              <a:rPr lang="et-EE" sz="1200" dirty="0" smtClean="0">
                <a:hlinkClick r:id="rId18"/>
              </a:rPr>
              <a:t>upload.wikimedia.org/wikipedia/commons/thumb/5/54/TaraxacumOfficinaleSeed.JPG/220px-TaraxacumOfficinaleSeed.JPG</a:t>
            </a:r>
            <a:endParaRPr lang="et-EE" sz="1200" dirty="0" smtClean="0"/>
          </a:p>
          <a:p>
            <a:r>
              <a:rPr lang="et-EE" sz="1200" dirty="0" smtClean="0">
                <a:hlinkClick r:id="rId19"/>
              </a:rPr>
              <a:t>http://</a:t>
            </a:r>
            <a:r>
              <a:rPr lang="et-EE" sz="1200" dirty="0" smtClean="0">
                <a:hlinkClick r:id="rId19"/>
              </a:rPr>
              <a:t>y.delfi.ee/norm/5258/11834531_tVyPvb.jpeg</a:t>
            </a:r>
            <a:endParaRPr lang="et-EE" sz="1200" dirty="0" smtClean="0"/>
          </a:p>
          <a:p>
            <a:r>
              <a:rPr lang="et-EE" sz="1200" dirty="0" smtClean="0">
                <a:hlinkClick r:id="rId20"/>
              </a:rPr>
              <a:t>http://</a:t>
            </a:r>
            <a:r>
              <a:rPr lang="et-EE" sz="1200" dirty="0" smtClean="0">
                <a:hlinkClick r:id="rId20"/>
              </a:rPr>
              <a:t>upload.wikimedia.org/wikipedia/commons/a/a9/Impatiens_glandulifera_Le_Tholy.jpg</a:t>
            </a:r>
            <a:endParaRPr lang="et-EE" sz="1200" dirty="0" smtClean="0"/>
          </a:p>
          <a:p>
            <a:endParaRPr lang="et-E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Õisi on mitmesuguseid</a:t>
            </a:r>
            <a:endParaRPr lang="et-EE" dirty="0"/>
          </a:p>
        </p:txBody>
      </p:sp>
      <p:pic>
        <p:nvPicPr>
          <p:cNvPr id="4" name="Sisu kohatäide 3" descr="all-list-of-flower-nam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6753"/>
          <a:stretch>
            <a:fillRect/>
          </a:stretch>
        </p:blipFill>
        <p:spPr>
          <a:xfrm>
            <a:off x="611560" y="1556792"/>
            <a:ext cx="6984776" cy="50952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Palju õisi koos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251520" y="1920085"/>
            <a:ext cx="8352928" cy="1004859"/>
          </a:xfrm>
        </p:spPr>
        <p:txBody>
          <a:bodyPr/>
          <a:lstStyle/>
          <a:p>
            <a:r>
              <a:rPr lang="et-EE" dirty="0" smtClean="0"/>
              <a:t>Silmatorkamatud ja väikesed õied on neid tolmeldavate putukate ligimeelitamiseks koondunud ÕISIKUTESSE</a:t>
            </a:r>
            <a:endParaRPr lang="et-EE" dirty="0"/>
          </a:p>
        </p:txBody>
      </p:sp>
      <p:pic>
        <p:nvPicPr>
          <p:cNvPr id="6" name="Sisu kohatäide 5" descr="3483_gog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3049056"/>
            <a:ext cx="7941639" cy="330570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Õie kuju reedab tolmlemisviisi</a:t>
            </a:r>
            <a:endParaRPr lang="et-EE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59352"/>
          </a:xfrm>
        </p:spPr>
        <p:txBody>
          <a:bodyPr/>
          <a:lstStyle/>
          <a:p>
            <a:r>
              <a:rPr lang="et-EE" dirty="0" err="1" smtClean="0"/>
              <a:t>Putuktolmlejad</a:t>
            </a:r>
            <a:endParaRPr lang="et-EE" dirty="0"/>
          </a:p>
        </p:txBody>
      </p:sp>
      <p:sp>
        <p:nvSpPr>
          <p:cNvPr id="6" name="Teksti kohatäide 5"/>
          <p:cNvSpPr>
            <a:spLocks noGrp="1"/>
          </p:cNvSpPr>
          <p:nvPr>
            <p:ph type="body" sz="half" idx="3"/>
          </p:nvPr>
        </p:nvSpPr>
        <p:spPr>
          <a:xfrm>
            <a:off x="4644008" y="1484784"/>
            <a:ext cx="4041775" cy="654843"/>
          </a:xfrm>
        </p:spPr>
        <p:txBody>
          <a:bodyPr/>
          <a:lstStyle/>
          <a:p>
            <a:r>
              <a:rPr lang="et-EE" dirty="0" smtClean="0"/>
              <a:t>Tuultolmlejad</a:t>
            </a:r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sz="quarter" idx="2"/>
          </p:nvPr>
        </p:nvSpPr>
        <p:spPr>
          <a:xfrm>
            <a:off x="179512" y="2204864"/>
            <a:ext cx="4392488" cy="2858616"/>
          </a:xfrm>
        </p:spPr>
        <p:txBody>
          <a:bodyPr>
            <a:normAutofit/>
          </a:bodyPr>
          <a:lstStyle/>
          <a:p>
            <a:r>
              <a:rPr lang="et-EE" dirty="0" smtClean="0"/>
              <a:t>Tolmukad ja emakad paiknevad õie sisemuses</a:t>
            </a:r>
          </a:p>
          <a:p>
            <a:r>
              <a:rPr lang="et-EE" dirty="0" smtClean="0"/>
              <a:t>Emakasuue on kleepuv</a:t>
            </a:r>
          </a:p>
          <a:p>
            <a:r>
              <a:rPr lang="et-EE" dirty="0" smtClean="0"/>
              <a:t>Tolmukatel valmivad suuremad, kleepuvad tolmuterad, mis putuka külge kergesti kinni jäävad</a:t>
            </a:r>
          </a:p>
        </p:txBody>
      </p:sp>
      <p:sp>
        <p:nvSpPr>
          <p:cNvPr id="7" name="Sisu kohatäide 6"/>
          <p:cNvSpPr>
            <a:spLocks noGrp="1"/>
          </p:cNvSpPr>
          <p:nvPr>
            <p:ph sz="quarter" idx="4"/>
          </p:nvPr>
        </p:nvSpPr>
        <p:spPr>
          <a:xfrm>
            <a:off x="4572000" y="2132856"/>
            <a:ext cx="4041775" cy="2714600"/>
          </a:xfrm>
        </p:spPr>
        <p:txBody>
          <a:bodyPr/>
          <a:lstStyle/>
          <a:p>
            <a:r>
              <a:rPr lang="et-EE" dirty="0" smtClean="0"/>
              <a:t>Tolmukad ja emakad ulatuvad õiest välja</a:t>
            </a:r>
          </a:p>
          <a:p>
            <a:r>
              <a:rPr lang="et-EE" dirty="0" smtClean="0"/>
              <a:t>Emakas on sulgjas, et püüda õhus hõljuvaid tolmuteri</a:t>
            </a:r>
          </a:p>
          <a:p>
            <a:r>
              <a:rPr lang="et-EE" dirty="0" smtClean="0"/>
              <a:t>Tolmukates valmib palju väikeseid kergeid tolmuteri, mis sealt hõlpsasti vabanevad</a:t>
            </a:r>
          </a:p>
        </p:txBody>
      </p:sp>
      <p:pic>
        <p:nvPicPr>
          <p:cNvPr id="8" name="Pilt 7" descr="19696-spring flowers.jpg"/>
          <p:cNvPicPr>
            <a:picLocks noChangeAspect="1"/>
          </p:cNvPicPr>
          <p:nvPr/>
        </p:nvPicPr>
        <p:blipFill>
          <a:blip r:embed="rId2" cstate="print"/>
          <a:srcRect t="20977" b="16092"/>
          <a:stretch>
            <a:fillRect/>
          </a:stretch>
        </p:blipFill>
        <p:spPr>
          <a:xfrm>
            <a:off x="467543" y="4725144"/>
            <a:ext cx="3966669" cy="1872208"/>
          </a:xfrm>
          <a:prstGeom prst="rect">
            <a:avLst/>
          </a:prstGeom>
        </p:spPr>
      </p:pic>
      <p:pic>
        <p:nvPicPr>
          <p:cNvPr id="9" name="Pilt 8" descr="corylus%20contorta.jpg"/>
          <p:cNvPicPr>
            <a:picLocks noChangeAspect="1"/>
          </p:cNvPicPr>
          <p:nvPr/>
        </p:nvPicPr>
        <p:blipFill>
          <a:blip r:embed="rId3" cstate="print"/>
          <a:srcRect t="29700"/>
          <a:stretch>
            <a:fillRect/>
          </a:stretch>
        </p:blipFill>
        <p:spPr>
          <a:xfrm>
            <a:off x="4788024" y="4653136"/>
            <a:ext cx="3888433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5" grpId="0" uiExpand="1" build="p"/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4040188" cy="659352"/>
          </a:xfrm>
        </p:spPr>
        <p:txBody>
          <a:bodyPr/>
          <a:lstStyle/>
          <a:p>
            <a:r>
              <a:rPr lang="et-EE" dirty="0" err="1" smtClean="0"/>
              <a:t>Putuktolmlejad</a:t>
            </a:r>
            <a:endParaRPr lang="et-EE" dirty="0"/>
          </a:p>
        </p:txBody>
      </p:sp>
      <p:sp>
        <p:nvSpPr>
          <p:cNvPr id="6" name="Teksti kohatäide 5"/>
          <p:cNvSpPr>
            <a:spLocks noGrp="1"/>
          </p:cNvSpPr>
          <p:nvPr>
            <p:ph type="body" sz="half" idx="3"/>
          </p:nvPr>
        </p:nvSpPr>
        <p:spPr>
          <a:xfrm>
            <a:off x="4644008" y="692696"/>
            <a:ext cx="4041775" cy="654843"/>
          </a:xfrm>
        </p:spPr>
        <p:txBody>
          <a:bodyPr/>
          <a:lstStyle/>
          <a:p>
            <a:r>
              <a:rPr lang="et-EE" dirty="0" smtClean="0"/>
              <a:t>Tuultolmlejad</a:t>
            </a:r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sz="quarter" idx="2"/>
          </p:nvPr>
        </p:nvSpPr>
        <p:spPr>
          <a:xfrm>
            <a:off x="251520" y="1484784"/>
            <a:ext cx="4245868" cy="3845720"/>
          </a:xfrm>
        </p:spPr>
        <p:txBody>
          <a:bodyPr>
            <a:normAutofit/>
          </a:bodyPr>
          <a:lstStyle/>
          <a:p>
            <a:r>
              <a:rPr lang="et-EE" dirty="0" smtClean="0"/>
              <a:t>Õies on magusat nektarit tootvad meenäärmed</a:t>
            </a:r>
          </a:p>
          <a:p>
            <a:r>
              <a:rPr lang="et-EE" dirty="0" smtClean="0"/>
              <a:t>Kroonlehed on suured ja sageli eredalt värvuvad</a:t>
            </a:r>
          </a:p>
          <a:p>
            <a:r>
              <a:rPr lang="et-EE" dirty="0" smtClean="0"/>
              <a:t>Õied tavaliselt lõhnavad</a:t>
            </a:r>
            <a:endParaRPr lang="et-EE" dirty="0"/>
          </a:p>
        </p:txBody>
      </p:sp>
      <p:sp>
        <p:nvSpPr>
          <p:cNvPr id="7" name="Sisu kohatäide 6"/>
          <p:cNvSpPr>
            <a:spLocks noGrp="1"/>
          </p:cNvSpPr>
          <p:nvPr>
            <p:ph sz="quarter" idx="4"/>
          </p:nvPr>
        </p:nvSpPr>
        <p:spPr>
          <a:xfrm>
            <a:off x="4572000" y="1412776"/>
            <a:ext cx="4041775" cy="1440160"/>
          </a:xfrm>
        </p:spPr>
        <p:txBody>
          <a:bodyPr/>
          <a:lstStyle/>
          <a:p>
            <a:r>
              <a:rPr lang="et-EE" dirty="0" smtClean="0"/>
              <a:t>Kroonlehed on väikesed tagasihoidliku värvusega</a:t>
            </a:r>
          </a:p>
          <a:p>
            <a:r>
              <a:rPr lang="et-EE" dirty="0" smtClean="0"/>
              <a:t>Õied on tavaliselt lõhnatud</a:t>
            </a:r>
            <a:endParaRPr lang="et-EE" dirty="0"/>
          </a:p>
        </p:txBody>
      </p:sp>
      <p:pic>
        <p:nvPicPr>
          <p:cNvPr id="8" name="Pilt 7" descr="flower.jpg"/>
          <p:cNvPicPr>
            <a:picLocks noChangeAspect="1"/>
          </p:cNvPicPr>
          <p:nvPr/>
        </p:nvPicPr>
        <p:blipFill>
          <a:blip r:embed="rId2" cstate="print"/>
          <a:srcRect t="9078"/>
          <a:stretch>
            <a:fillRect/>
          </a:stretch>
        </p:blipFill>
        <p:spPr>
          <a:xfrm>
            <a:off x="221993" y="3645024"/>
            <a:ext cx="4169479" cy="2956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lt 9" descr="tritaes3.jpg"/>
          <p:cNvPicPr>
            <a:picLocks noChangeAspect="1"/>
          </p:cNvPicPr>
          <p:nvPr/>
        </p:nvPicPr>
        <p:blipFill>
          <a:blip r:embed="rId3" cstate="print"/>
          <a:srcRect t="12837" b="8635"/>
          <a:stretch>
            <a:fillRect/>
          </a:stretch>
        </p:blipFill>
        <p:spPr>
          <a:xfrm>
            <a:off x="4716016" y="2708920"/>
            <a:ext cx="3600400" cy="3964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Kuidas moodustuvad õitest viljad?</a:t>
            </a:r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sz="half" idx="2"/>
          </p:nvPr>
        </p:nvSpPr>
        <p:spPr>
          <a:xfrm>
            <a:off x="3851920" y="1844824"/>
            <a:ext cx="4824536" cy="4434840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Viljastatud munarakust areneb seemnealgmes loode, millel on juure ja võsu alge</a:t>
            </a:r>
          </a:p>
          <a:p>
            <a:r>
              <a:rPr lang="et-EE" dirty="0" smtClean="0"/>
              <a:t>Seemnealgme teistest osadest moodustub seemnesse toiduvaru</a:t>
            </a:r>
          </a:p>
          <a:p>
            <a:r>
              <a:rPr lang="et-EE" dirty="0" smtClean="0"/>
              <a:t>Seemnealgme väliskihtidest areneb seemnekest</a:t>
            </a:r>
          </a:p>
          <a:p>
            <a:r>
              <a:rPr lang="et-EE" dirty="0" smtClean="0"/>
              <a:t>Sigimiku seinast kujuneb viljakest, mis võib olla kuiv või mahlane</a:t>
            </a:r>
            <a:endParaRPr lang="et-EE" dirty="0"/>
          </a:p>
        </p:txBody>
      </p:sp>
      <p:pic>
        <p:nvPicPr>
          <p:cNvPr id="7" name="Sisu kohatäide 6" descr="38_10bFruitDevelopment-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44368" b="7903"/>
          <a:stretch>
            <a:fillRect/>
          </a:stretch>
        </p:blipFill>
        <p:spPr>
          <a:xfrm>
            <a:off x="899592" y="1772815"/>
            <a:ext cx="2592288" cy="48480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et-EE" dirty="0" smtClean="0"/>
              <a:t>Vilju on mitmesuguseid</a:t>
            </a:r>
            <a:endParaRPr lang="et-EE" dirty="0"/>
          </a:p>
        </p:txBody>
      </p:sp>
      <p:pic>
        <p:nvPicPr>
          <p:cNvPr id="8" name="Sisu kohatäide 7" descr="seedsgrou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581128"/>
            <a:ext cx="2339752" cy="1944301"/>
          </a:xfrm>
        </p:spPr>
      </p:pic>
      <p:sp>
        <p:nvSpPr>
          <p:cNvPr id="7" name="Sisu kohatäide 6"/>
          <p:cNvSpPr>
            <a:spLocks noGrp="1"/>
          </p:cNvSpPr>
          <p:nvPr>
            <p:ph sz="half" idx="2"/>
          </p:nvPr>
        </p:nvSpPr>
        <p:spPr>
          <a:xfrm>
            <a:off x="5148064" y="1920085"/>
            <a:ext cx="3538736" cy="4434840"/>
          </a:xfrm>
        </p:spPr>
        <p:txBody>
          <a:bodyPr/>
          <a:lstStyle/>
          <a:p>
            <a:r>
              <a:rPr lang="et-EE" dirty="0" smtClean="0"/>
              <a:t>Sigimik koos selles arenevate seemnetega moodustab vilja</a:t>
            </a:r>
          </a:p>
          <a:p>
            <a:r>
              <a:rPr lang="et-EE" dirty="0" smtClean="0"/>
              <a:t>Veesisalduse järgi jagatakse viljad kuivviljadeks ja </a:t>
            </a:r>
            <a:r>
              <a:rPr lang="et-EE" dirty="0" err="1" smtClean="0"/>
              <a:t>lihakviljadeks</a:t>
            </a:r>
            <a:endParaRPr lang="et-EE" dirty="0"/>
          </a:p>
        </p:txBody>
      </p:sp>
      <p:pic>
        <p:nvPicPr>
          <p:cNvPr id="9" name="Pilt 8" descr="Book-Fruits-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581128"/>
            <a:ext cx="289328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lt 9" descr="Pome_apples_tex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916832"/>
            <a:ext cx="3888432" cy="254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et-EE" dirty="0" smtClean="0"/>
              <a:t>Seemned peavad levima?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179512" y="1920085"/>
            <a:ext cx="4032448" cy="4434840"/>
          </a:xfrm>
        </p:spPr>
        <p:txBody>
          <a:bodyPr/>
          <a:lstStyle/>
          <a:p>
            <a:r>
              <a:rPr lang="et-EE" dirty="0" smtClean="0"/>
              <a:t>LOOMAD – viljad ja seemned on maitsvad  ning vilju süües satuvad seemned kaugele</a:t>
            </a:r>
          </a:p>
          <a:p>
            <a:r>
              <a:rPr lang="et-EE" dirty="0" smtClean="0"/>
              <a:t>LOOMAD – konksukestega haakuvad karvadesse</a:t>
            </a:r>
            <a:endParaRPr lang="et-EE" dirty="0"/>
          </a:p>
        </p:txBody>
      </p:sp>
      <p:pic>
        <p:nvPicPr>
          <p:cNvPr id="6" name="Sisu kohatäide 5" descr="baby-turtle-eats-strawberry-b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72816"/>
            <a:ext cx="4038600" cy="2688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lt 6" descr="leo-mic-Arctium-tomentosum-1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3861048"/>
            <a:ext cx="269288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lt 7" descr="agrimonia-procera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005064"/>
            <a:ext cx="203011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lt 8" descr="galium_apari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4653136"/>
            <a:ext cx="2160240" cy="1939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Seemned peavad levima?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3744416" cy="4726125"/>
          </a:xfrm>
        </p:spPr>
        <p:txBody>
          <a:bodyPr/>
          <a:lstStyle/>
          <a:p>
            <a:r>
              <a:rPr lang="et-EE" dirty="0" smtClean="0"/>
              <a:t>TUUL – kerged ja tiibadega varustatud seemned</a:t>
            </a:r>
          </a:p>
          <a:p>
            <a:r>
              <a:rPr lang="et-EE" dirty="0" smtClean="0"/>
              <a:t>VESI – õhuruumidega viljad ja seemned, mis ei upu</a:t>
            </a:r>
          </a:p>
          <a:p>
            <a:r>
              <a:rPr lang="et-EE" dirty="0" smtClean="0"/>
              <a:t>ISELEVI – seemned paisatakse vilja kiirel avamisel välja.</a:t>
            </a:r>
            <a:endParaRPr lang="et-EE" dirty="0"/>
          </a:p>
        </p:txBody>
      </p:sp>
      <p:pic>
        <p:nvPicPr>
          <p:cNvPr id="6" name="Sisu kohatäide 5" descr="220px-TaraxacumOfficinaleSe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84168" y="1556792"/>
            <a:ext cx="2794000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lt 6" descr="11834531_tVyPv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996952"/>
            <a:ext cx="3576439" cy="2384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lt 7" descr="Impatiens_glandulifera_Le_Tholy.jpg"/>
          <p:cNvPicPr>
            <a:picLocks noChangeAspect="1"/>
          </p:cNvPicPr>
          <p:nvPr/>
        </p:nvPicPr>
        <p:blipFill>
          <a:blip r:embed="rId4" cstate="print"/>
          <a:srcRect l="20102" r="13562"/>
          <a:stretch>
            <a:fillRect/>
          </a:stretch>
        </p:blipFill>
        <p:spPr>
          <a:xfrm>
            <a:off x="6156176" y="3861048"/>
            <a:ext cx="2736434" cy="273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oog">
  <a:themeElements>
    <a:clrScheme name="Kogunemin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oog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oo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279</Words>
  <Application>Microsoft Office PowerPoint</Application>
  <PresentationFormat>Ekraaniseanss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10</vt:i4>
      </vt:variant>
    </vt:vector>
  </HeadingPairs>
  <TitlesOfParts>
    <vt:vector size="11" baseType="lpstr">
      <vt:lpstr>Voog</vt:lpstr>
      <vt:lpstr>ÕIS ja VILI</vt:lpstr>
      <vt:lpstr>Õisi on mitmesuguseid</vt:lpstr>
      <vt:lpstr>Palju õisi koos</vt:lpstr>
      <vt:lpstr>Õie kuju reedab tolmlemisviisi</vt:lpstr>
      <vt:lpstr>Slaid 5</vt:lpstr>
      <vt:lpstr>Kuidas moodustuvad õitest viljad?</vt:lpstr>
      <vt:lpstr>Vilju on mitmesuguseid</vt:lpstr>
      <vt:lpstr>Seemned peavad levima?</vt:lpstr>
      <vt:lpstr>Seemned peavad levima?</vt:lpstr>
      <vt:lpstr>Kasutatud allikad</vt:lpstr>
    </vt:vector>
  </TitlesOfParts>
  <Company>Kool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ÕIS ja VILI</dc:title>
  <dc:creator>Opetaja</dc:creator>
  <cp:lastModifiedBy>Opetaja</cp:lastModifiedBy>
  <cp:revision>24</cp:revision>
  <dcterms:created xsi:type="dcterms:W3CDTF">2014-01-08T07:14:46Z</dcterms:created>
  <dcterms:modified xsi:type="dcterms:W3CDTF">2014-01-09T20:50:44Z</dcterms:modified>
</cp:coreProperties>
</file>