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0" r:id="rId16"/>
    <p:sldId id="271" r:id="rId17"/>
    <p:sldId id="259" r:id="rId18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5" autoAdjust="0"/>
    <p:restoredTop sz="94660"/>
  </p:normalViewPr>
  <p:slideViewPr>
    <p:cSldViewPr>
      <p:cViewPr varScale="1">
        <p:scale>
          <a:sx n="63" d="100"/>
          <a:sy n="63" d="100"/>
        </p:scale>
        <p:origin x="-108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itlislaid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stküli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Ümarnurkne ristküli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Alapealkiri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t-EE" smtClean="0"/>
              <a:t>Klõpsake juhtslaidi alamtiitli laadi redigeerimiseks</a:t>
            </a:r>
            <a:endParaRPr kumimoji="0" lang="en-US"/>
          </a:p>
        </p:txBody>
      </p:sp>
      <p:sp>
        <p:nvSpPr>
          <p:cNvPr id="28" name="Kuupäeva kohatäid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BBA3-6BD6-4435-B11F-97E2B89CC54D}" type="datetimeFigureOut">
              <a:rPr lang="et-EE" smtClean="0"/>
              <a:pPr/>
              <a:t>5.05.2014</a:t>
            </a:fld>
            <a:endParaRPr lang="et-EE"/>
          </a:p>
        </p:txBody>
      </p:sp>
      <p:sp>
        <p:nvSpPr>
          <p:cNvPr id="17" name="Jaluse kohatäid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29" name="Slaidinumbri kohatä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006111E-2790-4980-B1DD-024DA40D48C8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7" name="Ristküli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istküli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istküli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ealkiri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BBA3-6BD6-4435-B11F-97E2B89CC54D}" type="datetimeFigureOut">
              <a:rPr lang="et-EE" smtClean="0"/>
              <a:pPr/>
              <a:t>5.05.2014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111E-2790-4980-B1DD-024DA40D48C8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BBA3-6BD6-4435-B11F-97E2B89CC54D}" type="datetimeFigureOut">
              <a:rPr lang="et-EE" smtClean="0"/>
              <a:pPr/>
              <a:t>5.05.2014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111E-2790-4980-B1DD-024DA40D48C8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BBA3-6BD6-4435-B11F-97E2B89CC54D}" type="datetimeFigureOut">
              <a:rPr lang="et-EE" smtClean="0"/>
              <a:pPr/>
              <a:t>5.05.2014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111E-2790-4980-B1DD-024DA40D48C8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8" name="Sisu kohatäide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Jaotise päi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stküli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Ümarnurkne ristküli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BBA3-6BD6-4435-B11F-97E2B89CC54D}" type="datetimeFigureOut">
              <a:rPr lang="et-EE" smtClean="0"/>
              <a:pPr/>
              <a:t>5.05.2014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t-EE"/>
          </a:p>
        </p:txBody>
      </p:sp>
      <p:sp>
        <p:nvSpPr>
          <p:cNvPr id="7" name="Ristküli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istküli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istküli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006111E-2790-4980-B1DD-024DA40D48C8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BBA3-6BD6-4435-B11F-97E2B89CC54D}" type="datetimeFigureOut">
              <a:rPr lang="et-EE" smtClean="0"/>
              <a:pPr/>
              <a:t>5.05.2014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111E-2790-4980-B1DD-024DA40D48C8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9" name="Sisu kohatäide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11" name="Sisu kohatäide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BBA3-6BD6-4435-B11F-97E2B89CC54D}" type="datetimeFigureOut">
              <a:rPr lang="et-EE" smtClean="0"/>
              <a:pPr/>
              <a:t>5.05.2014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111E-2790-4980-B1DD-024DA40D48C8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11" name="Sisu kohatäide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13" name="Sisu kohatäide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ti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BBA3-6BD6-4435-B11F-97E2B89CC54D}" type="datetimeFigureOut">
              <a:rPr lang="et-EE" smtClean="0"/>
              <a:pPr/>
              <a:t>5.05.2014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111E-2790-4980-B1DD-024DA40D48C8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BBA3-6BD6-4435-B11F-97E2B89CC54D}" type="datetimeFigureOut">
              <a:rPr lang="et-EE" smtClean="0"/>
              <a:pPr/>
              <a:t>5.05.2014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111E-2790-4980-B1DD-024DA40D48C8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stküli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Ümarnurkne ristküli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BBA3-6BD6-4435-B11F-97E2B89CC54D}" type="datetimeFigureOut">
              <a:rPr lang="et-EE" smtClean="0"/>
              <a:pPr/>
              <a:t>5.05.2014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111E-2790-4980-B1DD-024DA40D48C8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11" name="Sisu kohatäide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BBA3-6BD6-4435-B11F-97E2B89CC54D}" type="datetimeFigureOut">
              <a:rPr lang="et-EE" smtClean="0"/>
              <a:pPr/>
              <a:t>5.05.2014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006111E-2790-4980-B1DD-024DA40D48C8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11" name="Ristküli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stküli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istküli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t-EE" smtClean="0"/>
              <a:t>Pildi lisamiseks klõpsake ikooni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stküli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Ümarnurkne ristküli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ealkirja kohatäid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13" name="Teksti kohatäid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  <a:p>
            <a:pPr lvl="1" eaLnBrk="1" latinLnBrk="0" hangingPunct="1"/>
            <a:r>
              <a:rPr kumimoji="0" lang="et-EE" smtClean="0"/>
              <a:t>Teine tase</a:t>
            </a:r>
          </a:p>
          <a:p>
            <a:pPr lvl="2" eaLnBrk="1" latinLnBrk="0" hangingPunct="1"/>
            <a:r>
              <a:rPr kumimoji="0" lang="et-EE" smtClean="0"/>
              <a:t>Kolmas tase</a:t>
            </a:r>
          </a:p>
          <a:p>
            <a:pPr lvl="3" eaLnBrk="1" latinLnBrk="0" hangingPunct="1"/>
            <a:r>
              <a:rPr kumimoji="0" lang="et-EE" smtClean="0"/>
              <a:t>Neljas tase</a:t>
            </a:r>
          </a:p>
          <a:p>
            <a:pPr lvl="4" eaLnBrk="1" latinLnBrk="0" hangingPunct="1"/>
            <a:r>
              <a:rPr kumimoji="0" lang="et-EE" smtClean="0"/>
              <a:t>Viies tase</a:t>
            </a:r>
            <a:endParaRPr kumimoji="0" lang="en-US"/>
          </a:p>
        </p:txBody>
      </p:sp>
      <p:sp>
        <p:nvSpPr>
          <p:cNvPr id="14" name="Kuupäeva kohatäid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A8ABBA3-6BD6-4435-B11F-97E2B89CC54D}" type="datetimeFigureOut">
              <a:rPr lang="et-EE" smtClean="0"/>
              <a:pPr/>
              <a:t>5.05.2014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t-EE"/>
          </a:p>
        </p:txBody>
      </p:sp>
      <p:sp>
        <p:nvSpPr>
          <p:cNvPr id="23" name="Slaidinumbri kohatäid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006111E-2790-4980-B1DD-024DA40D48C8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youtube.com/watch?v=hieIDLLfo4I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cr.org/article/mechanisms-adaptation-biology-genetic/" TargetMode="External"/><Relationship Id="rId13" Type="http://schemas.openxmlformats.org/officeDocument/2006/relationships/hyperlink" Target="http://www.waitingroomlife.com/2011_04_01_archive.html" TargetMode="External"/><Relationship Id="rId18" Type="http://schemas.openxmlformats.org/officeDocument/2006/relationships/hyperlink" Target="http://ww2.valdosta.edu/~klherrington/crayfish.jpg" TargetMode="External"/><Relationship Id="rId3" Type="http://schemas.openxmlformats.org/officeDocument/2006/relationships/hyperlink" Target="http://www.rtgmin.org/2012/06/08/evolution-theory-of-evolution/" TargetMode="External"/><Relationship Id="rId21" Type="http://schemas.openxmlformats.org/officeDocument/2006/relationships/hyperlink" Target="http://blog.23andme.com/wp-content/uploads/2012/04/FractionThatYouShareFinal1.jpg" TargetMode="External"/><Relationship Id="rId7" Type="http://schemas.openxmlformats.org/officeDocument/2006/relationships/hyperlink" Target="http://www.discoveryresearchgroup.com/Landmark/bid/31744/Adapt-or-Die-Happy-Holidays" TargetMode="External"/><Relationship Id="rId12" Type="http://schemas.openxmlformats.org/officeDocument/2006/relationships/hyperlink" Target="http://cmwsadler.org/?attachment_id=13795" TargetMode="External"/><Relationship Id="rId17" Type="http://schemas.openxmlformats.org/officeDocument/2006/relationships/hyperlink" Target="http://www.nhm.ac.uk/resources-rx/images/1010/ammonites-000482-340_100760_1.jpg" TargetMode="External"/><Relationship Id="rId2" Type="http://schemas.openxmlformats.org/officeDocument/2006/relationships/hyperlink" Target="http://commons.wikimedia.org/wiki/File:Charles_Darwin_01.jpg" TargetMode="External"/><Relationship Id="rId16" Type="http://schemas.openxmlformats.org/officeDocument/2006/relationships/hyperlink" Target="http://www.biology-online.org/images/darwin_finches.jpg" TargetMode="External"/><Relationship Id="rId20" Type="http://schemas.openxmlformats.org/officeDocument/2006/relationships/hyperlink" Target="http://media-2.web.britannica.com/eb-media/73/94773-004-CF083BB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agandoeninternet.tumblr.com/post/25973768826/evolucion" TargetMode="External"/><Relationship Id="rId11" Type="http://schemas.openxmlformats.org/officeDocument/2006/relationships/hyperlink" Target="https://encrypted-tbn2.gstatic.com/images?q=tbn:ANd9GcQKAvwNAAmQoyrxmGWqRjSew9ViQJNuv-Jl74U3nk4_eyzfwnwwww" TargetMode="External"/><Relationship Id="rId5" Type="http://schemas.openxmlformats.org/officeDocument/2006/relationships/hyperlink" Target="http://en.wikipedia.org/wiki/File:Fishapod_evolution.jpg" TargetMode="External"/><Relationship Id="rId15" Type="http://schemas.openxmlformats.org/officeDocument/2006/relationships/hyperlink" Target="http://www.scienceteacherprogram.org/biology/NaturalSelectionIllustration.gif" TargetMode="External"/><Relationship Id="rId23" Type="http://schemas.openxmlformats.org/officeDocument/2006/relationships/hyperlink" Target="http://www.yourarticlelibrary.com/wp-content/uploads/2013/11/clip_image026_thumb.jpg" TargetMode="External"/><Relationship Id="rId10" Type="http://schemas.openxmlformats.org/officeDocument/2006/relationships/hyperlink" Target="http://images.tutorvista.com/content/heredity-evolution/inhertence-frequency-over-generation.jpeg" TargetMode="External"/><Relationship Id="rId19" Type="http://schemas.openxmlformats.org/officeDocument/2006/relationships/hyperlink" Target="http://2.bp.blogspot.com/-qMD27rFM8U4/T1BMEfrB-4I/AAAAAAAACDY/agAtjnzoV6o/s1600/evol2.jpg" TargetMode="External"/><Relationship Id="rId4" Type="http://schemas.openxmlformats.org/officeDocument/2006/relationships/hyperlink" Target="http://pookyns-5.deviantart.com/art/Horse-evolution-293639818" TargetMode="External"/><Relationship Id="rId9" Type="http://schemas.openxmlformats.org/officeDocument/2006/relationships/hyperlink" Target="http://jgi.doe.gov/why-sequence-a-butterfly/" TargetMode="External"/><Relationship Id="rId14" Type="http://schemas.openxmlformats.org/officeDocument/2006/relationships/hyperlink" Target="http://evolution.berkeley.edu/evosite/evo101/images/mechan_intro.gif" TargetMode="External"/><Relationship Id="rId22" Type="http://schemas.openxmlformats.org/officeDocument/2006/relationships/hyperlink" Target="http://moodle.esu13.org/file.php/1198/limbs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phet.colorado.edu/en/simulation/natural-selection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hOfRN0KihOU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164704"/>
          </a:xfrm>
        </p:spPr>
        <p:txBody>
          <a:bodyPr>
            <a:normAutofit fontScale="92500" lnSpcReduction="20000"/>
          </a:bodyPr>
          <a:lstStyle/>
          <a:p>
            <a:r>
              <a:rPr lang="et-EE" dirty="0" smtClean="0"/>
              <a:t>Koostas Leelo Lusik</a:t>
            </a:r>
          </a:p>
          <a:p>
            <a:r>
              <a:rPr lang="et-EE" dirty="0" smtClean="0"/>
              <a:t>Are PK</a:t>
            </a:r>
          </a:p>
          <a:p>
            <a:r>
              <a:rPr lang="et-EE" dirty="0" smtClean="0"/>
              <a:t>2014</a:t>
            </a:r>
            <a:endParaRPr lang="et-EE" dirty="0"/>
          </a:p>
        </p:txBody>
      </p:sp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EVOLUTSIOON</a:t>
            </a:r>
            <a:endParaRPr lang="et-EE" dirty="0"/>
          </a:p>
        </p:txBody>
      </p:sp>
      <p:pic>
        <p:nvPicPr>
          <p:cNvPr id="4" name="Pilt 3" descr="mechanisms_adaptation_w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4509120"/>
            <a:ext cx="6019428" cy="2132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354162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Kui elutingimused muutuvad, tekivad uued kohastumused</a:t>
            </a:r>
            <a:endParaRPr lang="et-EE" dirty="0"/>
          </a:p>
        </p:txBody>
      </p:sp>
      <p:pic>
        <p:nvPicPr>
          <p:cNvPr id="5" name="Sisu kohatäide 4" descr="NaturalSelectionIllustration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3068960"/>
            <a:ext cx="6387805" cy="3600400"/>
          </a:xfrm>
        </p:spPr>
      </p:pic>
      <p:sp>
        <p:nvSpPr>
          <p:cNvPr id="4" name="Sisu kohatäide 3"/>
          <p:cNvSpPr>
            <a:spLocks noGrp="1"/>
          </p:cNvSpPr>
          <p:nvPr>
            <p:ph sz="quarter" idx="2"/>
          </p:nvPr>
        </p:nvSpPr>
        <p:spPr>
          <a:xfrm>
            <a:off x="395536" y="1772816"/>
            <a:ext cx="8287454" cy="1368152"/>
          </a:xfrm>
        </p:spPr>
        <p:txBody>
          <a:bodyPr/>
          <a:lstStyle/>
          <a:p>
            <a:r>
              <a:rPr lang="et-EE" dirty="0" smtClean="0"/>
              <a:t>KOHASTUMUS on isendite ellujäämist ja paljunemist soodustavad pärilikud tunnused, mis tagavad liigi säilimise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Kuidas võib tekkida uus liik?</a:t>
            </a:r>
            <a:endParaRPr lang="et-EE" dirty="0"/>
          </a:p>
        </p:txBody>
      </p:sp>
      <p:pic>
        <p:nvPicPr>
          <p:cNvPr id="5" name="Sisu kohatäide 4" descr="m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548" y="1844824"/>
            <a:ext cx="4516840" cy="3384376"/>
          </a:xfrm>
        </p:spPr>
      </p:pic>
      <p:sp>
        <p:nvSpPr>
          <p:cNvPr id="4" name="Sisu kohatäide 3"/>
          <p:cNvSpPr>
            <a:spLocks noGrp="1"/>
          </p:cNvSpPr>
          <p:nvPr>
            <p:ph sz="quarter" idx="2"/>
          </p:nvPr>
        </p:nvSpPr>
        <p:spPr>
          <a:xfrm>
            <a:off x="5004048" y="1484784"/>
            <a:ext cx="3960440" cy="5077544"/>
          </a:xfrm>
        </p:spPr>
        <p:txBody>
          <a:bodyPr/>
          <a:lstStyle/>
          <a:p>
            <a:r>
              <a:rPr lang="et-EE" dirty="0" smtClean="0"/>
              <a:t>Populatsioon võib jaguneda üksteisest eraldatud osadeks ja tekivad tunnused, mis takistavad ristumist populatsiooni eri osade vahel.</a:t>
            </a:r>
          </a:p>
          <a:p>
            <a:r>
              <a:rPr lang="et-EE" dirty="0" smtClean="0"/>
              <a:t>Pika aja möödudes tekib </a:t>
            </a:r>
            <a:r>
              <a:rPr lang="et-EE" b="1" dirty="0" smtClean="0"/>
              <a:t>ristumisbarjäär</a:t>
            </a:r>
            <a:r>
              <a:rPr lang="et-EE" dirty="0" smtClean="0"/>
              <a:t> – kohtudes pole nad omavahel enam võimelised viljakaid järglasi andma.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Bioloogilise evolutsiooni tõendid: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4752528" cy="2413248"/>
          </a:xfrm>
        </p:spPr>
        <p:txBody>
          <a:bodyPr>
            <a:normAutofit fontScale="92500" lnSpcReduction="10000"/>
          </a:bodyPr>
          <a:lstStyle/>
          <a:p>
            <a:r>
              <a:rPr lang="et-EE" b="1" dirty="0" smtClean="0"/>
              <a:t>Kivistised e. fossiilid </a:t>
            </a:r>
            <a:r>
              <a:rPr lang="et-EE" dirty="0" smtClean="0"/>
              <a:t>– kivimitest leitud kauges minevikus elanud organismide kivistunud jäänused või elutegevuse jäljed</a:t>
            </a:r>
          </a:p>
          <a:p>
            <a:r>
              <a:rPr lang="et-EE" dirty="0" smtClean="0"/>
              <a:t>Mida sügavamal nad on, seda vanemad</a:t>
            </a:r>
          </a:p>
          <a:p>
            <a:r>
              <a:rPr lang="et-EE" dirty="0" smtClean="0"/>
              <a:t>Seda uurib paleontoloogia</a:t>
            </a:r>
            <a:endParaRPr lang="et-EE" dirty="0"/>
          </a:p>
        </p:txBody>
      </p:sp>
      <p:pic>
        <p:nvPicPr>
          <p:cNvPr id="5" name="Sisu kohatäide 4" descr="ammonites-000482-340_100760_1 (1)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556791"/>
            <a:ext cx="3670548" cy="2504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lt 5" descr="crayfi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0684" y="4221088"/>
            <a:ext cx="348508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Bioloogilise evolutsiooni tõendid: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>
          <a:xfrm>
            <a:off x="395536" y="1447800"/>
            <a:ext cx="8136904" cy="1045096"/>
          </a:xfrm>
        </p:spPr>
        <p:txBody>
          <a:bodyPr/>
          <a:lstStyle/>
          <a:p>
            <a:r>
              <a:rPr lang="et-EE" b="1" dirty="0" smtClean="0"/>
              <a:t>Elusorganismide ehituse võrdlemine </a:t>
            </a:r>
            <a:r>
              <a:rPr lang="et-EE" dirty="0" smtClean="0"/>
              <a:t>– eri liikide organismide ehitus on sarnane.</a:t>
            </a:r>
            <a:endParaRPr lang="et-EE" dirty="0"/>
          </a:p>
        </p:txBody>
      </p:sp>
      <p:pic>
        <p:nvPicPr>
          <p:cNvPr id="7" name="Sisu kohatäide 6" descr="limbs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75324" y="2492896"/>
            <a:ext cx="8308302" cy="403244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Bioloogilise evolutsiooni tõendid:</a:t>
            </a:r>
            <a:endParaRPr lang="et-EE" dirty="0"/>
          </a:p>
        </p:txBody>
      </p:sp>
      <p:sp>
        <p:nvSpPr>
          <p:cNvPr id="5" name="Teksti kohatäide 4"/>
          <p:cNvSpPr>
            <a:spLocks noGrp="1"/>
          </p:cNvSpPr>
          <p:nvPr>
            <p:ph type="body" idx="2"/>
          </p:nvPr>
        </p:nvSpPr>
        <p:spPr>
          <a:xfrm>
            <a:off x="395536" y="1600200"/>
            <a:ext cx="8136904" cy="676672"/>
          </a:xfrm>
        </p:spPr>
        <p:txBody>
          <a:bodyPr/>
          <a:lstStyle/>
          <a:p>
            <a:r>
              <a:rPr lang="et-EE" sz="2800" b="1" dirty="0" smtClean="0"/>
              <a:t>Arengu algetapil on selgroogsete looted sarnased</a:t>
            </a:r>
            <a:r>
              <a:rPr lang="et-EE" sz="2800" dirty="0" smtClean="0"/>
              <a:t>.</a:t>
            </a:r>
          </a:p>
          <a:p>
            <a:endParaRPr lang="et-EE" dirty="0"/>
          </a:p>
        </p:txBody>
      </p:sp>
      <p:pic>
        <p:nvPicPr>
          <p:cNvPr id="6" name="Sisu kohatäide 5" descr="94773-004-CF083BB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2204864"/>
            <a:ext cx="3610586" cy="433270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Bioloogilise evolutsiooni tõendid: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3960440" cy="4141440"/>
          </a:xfrm>
        </p:spPr>
        <p:txBody>
          <a:bodyPr/>
          <a:lstStyle/>
          <a:p>
            <a:r>
              <a:rPr lang="et-EE" b="1" dirty="0" smtClean="0"/>
              <a:t>Rudimendid – </a:t>
            </a:r>
            <a:r>
              <a:rPr lang="et-EE" dirty="0" smtClean="0"/>
              <a:t>inimese või looma kehaosad, mis pole nende jaoks vajalikud, kuid mis olid vajalikud alamatele loomadele</a:t>
            </a:r>
          </a:p>
          <a:p>
            <a:r>
              <a:rPr lang="et-EE" dirty="0" smtClean="0">
                <a:hlinkClick r:id="rId2"/>
              </a:rPr>
              <a:t>Vaata siit </a:t>
            </a:r>
            <a:r>
              <a:rPr lang="et-EE" dirty="0" err="1" smtClean="0">
                <a:hlinkClick r:id="rId2"/>
              </a:rPr>
              <a:t>useless</a:t>
            </a:r>
            <a:r>
              <a:rPr lang="et-EE" dirty="0" smtClean="0">
                <a:hlinkClick r:id="rId2"/>
              </a:rPr>
              <a:t> </a:t>
            </a:r>
            <a:r>
              <a:rPr lang="et-EE" dirty="0" err="1" smtClean="0">
                <a:hlinkClick r:id="rId2"/>
              </a:rPr>
              <a:t>human</a:t>
            </a:r>
            <a:r>
              <a:rPr lang="et-EE" dirty="0" smtClean="0">
                <a:hlinkClick r:id="rId2"/>
              </a:rPr>
              <a:t> </a:t>
            </a:r>
            <a:r>
              <a:rPr lang="et-EE" dirty="0" err="1" smtClean="0">
                <a:hlinkClick r:id="rId2"/>
              </a:rPr>
              <a:t>bodyparts</a:t>
            </a:r>
            <a:endParaRPr lang="et-EE" dirty="0"/>
          </a:p>
        </p:txBody>
      </p:sp>
      <p:pic>
        <p:nvPicPr>
          <p:cNvPr id="5" name="Sisu kohatäide 4" descr="clip_image026_thumb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305453" y="1628800"/>
            <a:ext cx="4547270" cy="46085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r>
              <a:rPr lang="et-EE" dirty="0" smtClean="0"/>
              <a:t>Bioloogilise evolutsiooni tõendid: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568952" cy="1080120"/>
          </a:xfrm>
        </p:spPr>
        <p:txBody>
          <a:bodyPr/>
          <a:lstStyle/>
          <a:p>
            <a:r>
              <a:rPr lang="et-EE" b="1" dirty="0" smtClean="0"/>
              <a:t>DNA ja kehavalkude võrdlemine </a:t>
            </a:r>
            <a:r>
              <a:rPr lang="et-EE" dirty="0" smtClean="0"/>
              <a:t>– tehakse kindlaks organismidevaheline sugulus</a:t>
            </a:r>
            <a:endParaRPr lang="et-EE" dirty="0"/>
          </a:p>
        </p:txBody>
      </p:sp>
      <p:pic>
        <p:nvPicPr>
          <p:cNvPr id="5" name="Sisu kohatäide 4" descr="FractionThatYouShareFinal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132856"/>
            <a:ext cx="6163492" cy="452509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Kasutatud allikad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8363272" cy="4572000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</a:pPr>
            <a:r>
              <a:rPr lang="et-EE" sz="1200" dirty="0" smtClean="0">
                <a:hlinkClick r:id="rId2"/>
              </a:rPr>
              <a:t>http://commons.wikimedia.org/wiki/File:Charles_Darwin_01.jpg</a:t>
            </a:r>
            <a:endParaRPr lang="et-EE" sz="1200" dirty="0" smtClean="0"/>
          </a:p>
          <a:p>
            <a:pPr marL="0">
              <a:spcBef>
                <a:spcPts val="0"/>
              </a:spcBef>
            </a:pPr>
            <a:r>
              <a:rPr lang="et-EE" sz="1200" dirty="0" smtClean="0">
                <a:hlinkClick r:id="rId3"/>
              </a:rPr>
              <a:t>http://www.rtgmin.org/2012/06/08/evolution-theory-of-evolution/</a:t>
            </a:r>
            <a:endParaRPr lang="et-EE" sz="1200" dirty="0" smtClean="0"/>
          </a:p>
          <a:p>
            <a:pPr marL="0">
              <a:spcBef>
                <a:spcPts val="0"/>
              </a:spcBef>
            </a:pPr>
            <a:r>
              <a:rPr lang="et-EE" sz="1200" dirty="0" smtClean="0">
                <a:hlinkClick r:id="rId4"/>
              </a:rPr>
              <a:t>http://pookyns-5.deviantart.com/art/Horse-evolution-293639818</a:t>
            </a:r>
            <a:endParaRPr lang="et-EE" sz="1200" dirty="0" smtClean="0"/>
          </a:p>
          <a:p>
            <a:pPr marL="0">
              <a:spcBef>
                <a:spcPts val="0"/>
              </a:spcBef>
            </a:pPr>
            <a:r>
              <a:rPr lang="et-EE" sz="1200" dirty="0" smtClean="0">
                <a:hlinkClick r:id="rId5"/>
              </a:rPr>
              <a:t>http://en.wikipedia.org/wiki/File:Fishapod_evolution.jpg</a:t>
            </a:r>
            <a:endParaRPr lang="et-EE" sz="1200" dirty="0" smtClean="0"/>
          </a:p>
          <a:p>
            <a:pPr marL="0">
              <a:spcBef>
                <a:spcPts val="0"/>
              </a:spcBef>
            </a:pPr>
            <a:r>
              <a:rPr lang="et-EE" sz="1200" dirty="0" smtClean="0">
                <a:hlinkClick r:id="rId6"/>
              </a:rPr>
              <a:t>http://vagandoeninternet.tumblr.com/post/25973768826/evolucion</a:t>
            </a:r>
            <a:endParaRPr lang="et-EE" sz="1200" dirty="0" smtClean="0"/>
          </a:p>
          <a:p>
            <a:pPr marL="0">
              <a:spcBef>
                <a:spcPts val="0"/>
              </a:spcBef>
            </a:pPr>
            <a:r>
              <a:rPr lang="et-EE" sz="1200" dirty="0" smtClean="0">
                <a:hlinkClick r:id="rId7"/>
              </a:rPr>
              <a:t>http://www.discoveryresearchgroup.com/Landmark/bid/31744/Adapt-or-Die-Happy-Holidays</a:t>
            </a:r>
            <a:endParaRPr lang="et-EE" sz="1200" dirty="0" smtClean="0"/>
          </a:p>
          <a:p>
            <a:pPr marL="0">
              <a:spcBef>
                <a:spcPts val="0"/>
              </a:spcBef>
            </a:pPr>
            <a:r>
              <a:rPr lang="et-EE" sz="1200" dirty="0" smtClean="0">
                <a:hlinkClick r:id="rId8"/>
              </a:rPr>
              <a:t>http://www.icr.org/article/mechanisms-adaptation-biology-genetic/</a:t>
            </a:r>
            <a:endParaRPr lang="et-EE" sz="1200" dirty="0" smtClean="0"/>
          </a:p>
          <a:p>
            <a:pPr marL="0">
              <a:spcBef>
                <a:spcPts val="0"/>
              </a:spcBef>
            </a:pPr>
            <a:r>
              <a:rPr lang="et-EE" sz="1200" dirty="0" smtClean="0">
                <a:hlinkClick r:id="rId9"/>
              </a:rPr>
              <a:t>http://jgi.doe.gov/why-sequence-a-butterfly/</a:t>
            </a:r>
            <a:endParaRPr lang="et-EE" sz="1200" dirty="0" smtClean="0"/>
          </a:p>
          <a:p>
            <a:pPr marL="0">
              <a:spcBef>
                <a:spcPts val="0"/>
              </a:spcBef>
            </a:pPr>
            <a:r>
              <a:rPr lang="et-EE" sz="1200" dirty="0" smtClean="0">
                <a:hlinkClick r:id="rId10"/>
              </a:rPr>
              <a:t>http://images.tutorvista.com/content/heredity-evolution/inhertence-frequency-over-generation.jpeg</a:t>
            </a:r>
            <a:endParaRPr lang="et-EE" sz="1200" dirty="0" smtClean="0"/>
          </a:p>
          <a:p>
            <a:pPr marL="0">
              <a:spcBef>
                <a:spcPts val="0"/>
              </a:spcBef>
            </a:pPr>
            <a:r>
              <a:rPr lang="et-EE" sz="1200" dirty="0" smtClean="0">
                <a:hlinkClick r:id="rId11"/>
              </a:rPr>
              <a:t>https://encrypted-tbn2.gstatic.com/images?q=tbn:ANd9GcQKAvwNAAmQoyrxmGWqRjSew9ViQJNuv-Jl74U3nk4_eyzfwnwwww</a:t>
            </a:r>
            <a:endParaRPr lang="et-EE" sz="1200" dirty="0" smtClean="0"/>
          </a:p>
          <a:p>
            <a:pPr marL="0">
              <a:spcBef>
                <a:spcPts val="0"/>
              </a:spcBef>
            </a:pPr>
            <a:r>
              <a:rPr lang="et-EE" sz="1200" dirty="0" smtClean="0">
                <a:hlinkClick r:id="rId12"/>
              </a:rPr>
              <a:t>http://cmwsadler.org/?attachment_id=13795</a:t>
            </a:r>
            <a:endParaRPr lang="et-EE" sz="1200" dirty="0" smtClean="0"/>
          </a:p>
          <a:p>
            <a:pPr marL="0">
              <a:spcBef>
                <a:spcPts val="0"/>
              </a:spcBef>
            </a:pPr>
            <a:r>
              <a:rPr lang="et-EE" sz="1200" dirty="0" smtClean="0">
                <a:hlinkClick r:id="rId13"/>
              </a:rPr>
              <a:t>http://www.waitingroomlife.com/2011_04_01_archive.html</a:t>
            </a:r>
            <a:endParaRPr lang="et-EE" sz="1200" dirty="0" smtClean="0"/>
          </a:p>
          <a:p>
            <a:pPr marL="0">
              <a:spcBef>
                <a:spcPts val="0"/>
              </a:spcBef>
            </a:pPr>
            <a:r>
              <a:rPr lang="et-EE" sz="1200" dirty="0" smtClean="0">
                <a:hlinkClick r:id="rId13"/>
              </a:rPr>
              <a:t>http://www.waitingroomlife.com/2011_04_01_archive.html</a:t>
            </a:r>
            <a:endParaRPr lang="et-EE" sz="1200" dirty="0" smtClean="0"/>
          </a:p>
          <a:p>
            <a:pPr marL="0">
              <a:spcBef>
                <a:spcPts val="0"/>
              </a:spcBef>
            </a:pPr>
            <a:r>
              <a:rPr lang="et-EE" sz="1200" dirty="0" smtClean="0">
                <a:hlinkClick r:id="rId14"/>
              </a:rPr>
              <a:t>http://evolution.berkeley.edu/evosite/evo101/images/mechan_intro.gif</a:t>
            </a:r>
            <a:endParaRPr lang="et-EE" sz="1200" dirty="0" smtClean="0"/>
          </a:p>
          <a:p>
            <a:pPr marL="0">
              <a:spcBef>
                <a:spcPts val="0"/>
              </a:spcBef>
            </a:pPr>
            <a:r>
              <a:rPr lang="et-EE" sz="1200" dirty="0" smtClean="0">
                <a:hlinkClick r:id="rId15"/>
              </a:rPr>
              <a:t>http://www.scienceteacherprogram.org/biology/NaturalSelectionIllustration.gif</a:t>
            </a:r>
            <a:endParaRPr lang="et-EE" sz="1200" dirty="0" smtClean="0"/>
          </a:p>
          <a:p>
            <a:pPr marL="0">
              <a:spcBef>
                <a:spcPts val="0"/>
              </a:spcBef>
            </a:pPr>
            <a:r>
              <a:rPr lang="et-EE" sz="1200" dirty="0" smtClean="0">
                <a:hlinkClick r:id="rId16"/>
              </a:rPr>
              <a:t>http://www.biology-online.org/images/darwin_finches.jpg</a:t>
            </a:r>
            <a:endParaRPr lang="et-EE" sz="1200" dirty="0" smtClean="0"/>
          </a:p>
          <a:p>
            <a:pPr marL="0">
              <a:spcBef>
                <a:spcPts val="0"/>
              </a:spcBef>
            </a:pPr>
            <a:r>
              <a:rPr lang="et-EE" sz="1200" dirty="0" smtClean="0">
                <a:hlinkClick r:id="rId17"/>
              </a:rPr>
              <a:t>http://www.nhm.ac.uk/resources-rx/images/1010/ammonites-000482-340_100760_1.jpg</a:t>
            </a:r>
            <a:endParaRPr lang="et-EE" sz="1200" dirty="0" smtClean="0"/>
          </a:p>
          <a:p>
            <a:pPr marL="0">
              <a:spcBef>
                <a:spcPts val="0"/>
              </a:spcBef>
            </a:pPr>
            <a:r>
              <a:rPr lang="et-EE" sz="1200" dirty="0" smtClean="0">
                <a:hlinkClick r:id="rId18"/>
              </a:rPr>
              <a:t>http://ww2.valdosta.edu/~klherrington/crayfish.jpg</a:t>
            </a:r>
            <a:endParaRPr lang="et-EE" sz="1200" dirty="0" smtClean="0"/>
          </a:p>
          <a:p>
            <a:pPr marL="0">
              <a:spcBef>
                <a:spcPts val="0"/>
              </a:spcBef>
            </a:pPr>
            <a:r>
              <a:rPr lang="et-EE" sz="1200" dirty="0" smtClean="0">
                <a:hlinkClick r:id="rId19"/>
              </a:rPr>
              <a:t>http://2.bp.blogspot.com/-qMD27rFM8U4/T1BMEfrB-4I/AAAAAAAACDY/agAtjnzoV6o/s1600/evol2.jpg</a:t>
            </a:r>
            <a:endParaRPr lang="et-EE" sz="1200" dirty="0" smtClean="0"/>
          </a:p>
          <a:p>
            <a:pPr marL="0">
              <a:spcBef>
                <a:spcPts val="0"/>
              </a:spcBef>
            </a:pPr>
            <a:r>
              <a:rPr lang="et-EE" sz="1200" dirty="0" smtClean="0">
                <a:hlinkClick r:id="rId20"/>
              </a:rPr>
              <a:t>http://media-2.web.britannica.com/eb-media/73/94773-004-CF083BB1.jpg</a:t>
            </a:r>
            <a:endParaRPr lang="et-EE" sz="1200" dirty="0" smtClean="0"/>
          </a:p>
          <a:p>
            <a:pPr marL="0">
              <a:spcBef>
                <a:spcPts val="0"/>
              </a:spcBef>
            </a:pPr>
            <a:r>
              <a:rPr lang="et-EE" sz="1200" dirty="0" smtClean="0">
                <a:hlinkClick r:id="rId21"/>
              </a:rPr>
              <a:t>http://blog.23andme.com/wp-content/uploads/2012/04/FractionThatYouShareFinal1.jpg</a:t>
            </a:r>
            <a:endParaRPr lang="et-EE" sz="1200" dirty="0" smtClean="0"/>
          </a:p>
          <a:p>
            <a:pPr marL="0">
              <a:spcBef>
                <a:spcPts val="0"/>
              </a:spcBef>
            </a:pPr>
            <a:r>
              <a:rPr lang="et-EE" sz="1200" dirty="0" smtClean="0">
                <a:hlinkClick r:id="rId22"/>
              </a:rPr>
              <a:t>http://moodle.esu13.org/file.php/1198/limbs.jpg</a:t>
            </a:r>
            <a:endParaRPr lang="et-EE" sz="1200" dirty="0" smtClean="0"/>
          </a:p>
          <a:p>
            <a:pPr marL="0">
              <a:spcBef>
                <a:spcPts val="0"/>
              </a:spcBef>
            </a:pPr>
            <a:r>
              <a:rPr lang="et-EE" sz="1200" dirty="0" smtClean="0">
                <a:hlinkClick r:id="rId23"/>
              </a:rPr>
              <a:t>http://www.yourarticlelibrary.com/wp-content/uploads/2013/11/clip_image026_thumb.jpg</a:t>
            </a:r>
            <a:endParaRPr lang="et-EE" sz="1200" dirty="0" smtClean="0"/>
          </a:p>
          <a:p>
            <a:pPr marL="0">
              <a:spcBef>
                <a:spcPts val="0"/>
              </a:spcBef>
            </a:pPr>
            <a:endParaRPr lang="et-E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5472608" cy="922114"/>
          </a:xfrm>
        </p:spPr>
        <p:txBody>
          <a:bodyPr/>
          <a:lstStyle/>
          <a:p>
            <a:r>
              <a:rPr lang="et-EE" dirty="0" smtClean="0"/>
              <a:t>Bioloogiline evolutsioon</a:t>
            </a:r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6264696" cy="1944216"/>
          </a:xfrm>
        </p:spPr>
        <p:txBody>
          <a:bodyPr/>
          <a:lstStyle/>
          <a:p>
            <a:r>
              <a:rPr lang="et-EE" dirty="0" smtClean="0"/>
              <a:t>Liikide järkjärgulist muutumist põlvkondade jooksul nimetatakse </a:t>
            </a:r>
            <a:r>
              <a:rPr lang="et-EE" b="1" dirty="0" smtClean="0"/>
              <a:t>bioloogiliseks evolutsiooniks.</a:t>
            </a:r>
          </a:p>
          <a:p>
            <a:r>
              <a:rPr lang="et-EE" dirty="0" smtClean="0"/>
              <a:t>Evolutsioon jätkub ka tänapäeval</a:t>
            </a:r>
          </a:p>
          <a:p>
            <a:pPr>
              <a:buNone/>
            </a:pPr>
            <a:endParaRPr lang="et-EE" dirty="0"/>
          </a:p>
        </p:txBody>
      </p:sp>
      <p:pic>
        <p:nvPicPr>
          <p:cNvPr id="6" name="Sisu kohatäide 5" descr="467px-Charles_Darwin_0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300192" y="404664"/>
            <a:ext cx="2578127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lt 6" descr="evolution-tre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924944"/>
            <a:ext cx="4920547" cy="3690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lt 7" descr="darwin_finch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59505" y="3789040"/>
            <a:ext cx="3352695" cy="2606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txBody>
          <a:bodyPr/>
          <a:lstStyle/>
          <a:p>
            <a:r>
              <a:rPr lang="et-EE" dirty="0" smtClean="0"/>
              <a:t>Evolutsiooni tulemusena</a:t>
            </a:r>
            <a:endParaRPr lang="et-EE" dirty="0"/>
          </a:p>
        </p:txBody>
      </p:sp>
      <p:pic>
        <p:nvPicPr>
          <p:cNvPr id="6" name="Sisu kohatäide 5" descr="horse_evolution_by_pookyns_5-d4utpxm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5356758" cy="3565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isu kohatäide 4"/>
          <p:cNvSpPr>
            <a:spLocks noGrp="1"/>
          </p:cNvSpPr>
          <p:nvPr>
            <p:ph sz="quarter" idx="2"/>
          </p:nvPr>
        </p:nvSpPr>
        <p:spPr>
          <a:xfrm>
            <a:off x="5508104" y="1447800"/>
            <a:ext cx="3456384" cy="4572000"/>
          </a:xfrm>
        </p:spPr>
        <p:txBody>
          <a:bodyPr/>
          <a:lstStyle/>
          <a:p>
            <a:r>
              <a:rPr lang="et-EE" dirty="0" smtClean="0"/>
              <a:t>Organismid kohastuvad muutuvate keskkonnatingimustega</a:t>
            </a:r>
          </a:p>
          <a:p>
            <a:r>
              <a:rPr lang="et-EE" dirty="0" smtClean="0"/>
              <a:t>Tekivad uued liigid st. suureneb organismide mitmekesisus</a:t>
            </a:r>
          </a:p>
          <a:p>
            <a:r>
              <a:rPr lang="et-EE" dirty="0" smtClean="0"/>
              <a:t>Osa liike sureb välja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Mis põhjustab evolutsiooni?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5040560" cy="2701280"/>
          </a:xfrm>
        </p:spPr>
        <p:txBody>
          <a:bodyPr/>
          <a:lstStyle/>
          <a:p>
            <a:r>
              <a:rPr lang="et-EE" dirty="0" smtClean="0"/>
              <a:t>Organismide ellujäämine ja sigimine sõltub teistest organismidest ja looduse eluta osast.</a:t>
            </a:r>
          </a:p>
          <a:p>
            <a:r>
              <a:rPr lang="et-EE" dirty="0" smtClean="0"/>
              <a:t>Organismid kohastuvad st. omandavad antud keskkonnatingimustes kõige sobivamad pärilikud tunnused</a:t>
            </a:r>
          </a:p>
          <a:p>
            <a:endParaRPr lang="et-EE" dirty="0"/>
          </a:p>
        </p:txBody>
      </p:sp>
      <p:pic>
        <p:nvPicPr>
          <p:cNvPr id="7" name="Sisu kohatäide 6" descr="441px-Fishapod_evolutio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670253"/>
            <a:ext cx="3409714" cy="4639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Organismid annavad rohkem järglasi kui neid ellu jääb</a:t>
            </a:r>
            <a:endParaRPr lang="et-EE" dirty="0"/>
          </a:p>
        </p:txBody>
      </p:sp>
      <p:pic>
        <p:nvPicPr>
          <p:cNvPr id="10" name="Sisu kohatäide 9" descr="image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6231" y="1988840"/>
            <a:ext cx="4390165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isu kohatäide 10" descr="IMG_3299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196752"/>
            <a:ext cx="4009430" cy="300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lt 11" descr="three little birds Wallpaper__yvt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7704" y="3861048"/>
            <a:ext cx="373001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498178"/>
          </a:xfrm>
        </p:spPr>
        <p:txBody>
          <a:bodyPr>
            <a:normAutofit/>
          </a:bodyPr>
          <a:lstStyle/>
          <a:p>
            <a:r>
              <a:rPr lang="et-EE" dirty="0" smtClean="0"/>
              <a:t>Sama liigi isendid on mõnevõrra erinevate tunnustega</a:t>
            </a:r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quarter" idx="2"/>
          </p:nvPr>
        </p:nvSpPr>
        <p:spPr>
          <a:xfrm>
            <a:off x="3995936" y="2060848"/>
            <a:ext cx="4896544" cy="1944216"/>
          </a:xfrm>
        </p:spPr>
        <p:txBody>
          <a:bodyPr/>
          <a:lstStyle/>
          <a:p>
            <a:r>
              <a:rPr lang="et-EE" dirty="0" smtClean="0"/>
              <a:t>Oluline on pärilik muutlikkus, kus võivad tekkida mutatsioonid, mis võivad suurendada organismi ellujäämisvõimalusi</a:t>
            </a:r>
            <a:endParaRPr lang="et-EE" dirty="0"/>
          </a:p>
        </p:txBody>
      </p:sp>
      <p:pic>
        <p:nvPicPr>
          <p:cNvPr id="6" name="Sisu kohatäide 5" descr="inhertence-frequency-over-generation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988840"/>
            <a:ext cx="3749675" cy="2928068"/>
          </a:xfrm>
        </p:spPr>
      </p:pic>
      <p:pic>
        <p:nvPicPr>
          <p:cNvPr id="7" name="Pilt 6" descr="butterflywin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861048"/>
            <a:ext cx="5039454" cy="2620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570186"/>
          </a:xfrm>
        </p:spPr>
        <p:txBody>
          <a:bodyPr>
            <a:normAutofit/>
          </a:bodyPr>
          <a:lstStyle/>
          <a:p>
            <a:r>
              <a:rPr lang="et-EE" dirty="0" smtClean="0"/>
              <a:t>Organismid peavad võitlema ellujäämise eest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>
          <a:xfrm>
            <a:off x="395536" y="1844824"/>
            <a:ext cx="4392488" cy="2016224"/>
          </a:xfrm>
        </p:spPr>
        <p:txBody>
          <a:bodyPr/>
          <a:lstStyle/>
          <a:p>
            <a:r>
              <a:rPr lang="et-EE" dirty="0" smtClean="0"/>
              <a:t>OLELUSVÕITLUS – organismid peavad eluks vajalike tingimuste pärast üksteisega pidevalt konkureerima, võitlema</a:t>
            </a:r>
          </a:p>
        </p:txBody>
      </p:sp>
      <p:pic>
        <p:nvPicPr>
          <p:cNvPr id="5" name="Sisu kohatäide 4" descr="tumblr_m6995mAfyY1qbterio1_400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213854"/>
            <a:ext cx="3815766" cy="5270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426170"/>
          </a:xfrm>
        </p:spPr>
        <p:txBody>
          <a:bodyPr>
            <a:normAutofit/>
          </a:bodyPr>
          <a:lstStyle/>
          <a:p>
            <a:r>
              <a:rPr lang="et-EE" dirty="0" smtClean="0"/>
              <a:t>Elutingimustega kõige paremini sobivad organismid jäävad ellu.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>
          <a:xfrm>
            <a:off x="395536" y="1988840"/>
            <a:ext cx="4267904" cy="2592288"/>
          </a:xfrm>
        </p:spPr>
        <p:txBody>
          <a:bodyPr/>
          <a:lstStyle/>
          <a:p>
            <a:r>
              <a:rPr lang="et-EE" dirty="0" smtClean="0"/>
              <a:t>Eelisolukorras on isendid, kellel on sobivam värvus, kes on tugevamad ja kiiremad, kes kiiremini õpivad jne.</a:t>
            </a:r>
          </a:p>
          <a:p>
            <a:r>
              <a:rPr lang="et-EE" dirty="0" smtClean="0">
                <a:hlinkClick r:id="rId2"/>
              </a:rPr>
              <a:t>Mäng jänestega</a:t>
            </a:r>
            <a:endParaRPr lang="et-EE" dirty="0" smtClean="0"/>
          </a:p>
          <a:p>
            <a:endParaRPr lang="et-EE" dirty="0" smtClean="0"/>
          </a:p>
        </p:txBody>
      </p:sp>
      <p:pic>
        <p:nvPicPr>
          <p:cNvPr id="5" name="Sisu kohatäide 4" descr="jackalope-resized-600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292080" y="1772816"/>
            <a:ext cx="318436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570186"/>
          </a:xfrm>
        </p:spPr>
        <p:txBody>
          <a:bodyPr>
            <a:normAutofit/>
          </a:bodyPr>
          <a:lstStyle/>
          <a:p>
            <a:r>
              <a:rPr lang="et-EE" dirty="0" smtClean="0"/>
              <a:t>Edukamad isendid pärandavad muutused järglastele.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>
          <a:xfrm>
            <a:off x="467544" y="1988840"/>
            <a:ext cx="3816424" cy="4536504"/>
          </a:xfrm>
        </p:spPr>
        <p:txBody>
          <a:bodyPr>
            <a:normAutofit/>
          </a:bodyPr>
          <a:lstStyle/>
          <a:p>
            <a:r>
              <a:rPr lang="et-EE" dirty="0" smtClean="0"/>
              <a:t>Olelusvõitluse tagajärjeks on </a:t>
            </a:r>
            <a:r>
              <a:rPr lang="et-EE" b="1" dirty="0" smtClean="0"/>
              <a:t>looduslik valik </a:t>
            </a:r>
            <a:r>
              <a:rPr lang="et-EE" dirty="0" smtClean="0"/>
              <a:t>– organisme, kes suudab antud tingimustes edukamalt toime tulla, jääb teisest rohkem ellu ja annab rohkem järglasi. </a:t>
            </a:r>
          </a:p>
          <a:p>
            <a:r>
              <a:rPr lang="et-EE" dirty="0" smtClean="0"/>
              <a:t>Tekivad populatsioonile või liigile kasulikud muutused</a:t>
            </a:r>
          </a:p>
          <a:p>
            <a:r>
              <a:rPr lang="et-EE" dirty="0" err="1" smtClean="0">
                <a:hlinkClick r:id="rId2"/>
              </a:rPr>
              <a:t>What</a:t>
            </a:r>
            <a:r>
              <a:rPr lang="et-EE" dirty="0" smtClean="0">
                <a:hlinkClick r:id="rId2"/>
              </a:rPr>
              <a:t> </a:t>
            </a:r>
            <a:r>
              <a:rPr lang="et-EE" dirty="0" err="1" smtClean="0">
                <a:hlinkClick r:id="rId2"/>
              </a:rPr>
              <a:t>is</a:t>
            </a:r>
            <a:r>
              <a:rPr lang="et-EE" dirty="0" smtClean="0">
                <a:hlinkClick r:id="rId2"/>
              </a:rPr>
              <a:t> </a:t>
            </a:r>
            <a:r>
              <a:rPr lang="et-EE" dirty="0" err="1" smtClean="0">
                <a:hlinkClick r:id="rId2"/>
              </a:rPr>
              <a:t>evolution</a:t>
            </a:r>
            <a:r>
              <a:rPr lang="et-EE" dirty="0" smtClean="0">
                <a:hlinkClick r:id="rId2"/>
              </a:rPr>
              <a:t>?</a:t>
            </a:r>
            <a:endParaRPr lang="et-EE" dirty="0"/>
          </a:p>
        </p:txBody>
      </p:sp>
      <p:pic>
        <p:nvPicPr>
          <p:cNvPr id="5" name="Sisu kohatäide 4" descr="images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11960" y="2060848"/>
            <a:ext cx="4721169" cy="324036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Õiglus">
  <a:themeElements>
    <a:clrScheme name="Voog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Õiglus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Õiglus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627</TotalTime>
  <Words>424</Words>
  <Application>Microsoft Office PowerPoint</Application>
  <PresentationFormat>Ekraaniseanss (4:3)</PresentationFormat>
  <Paragraphs>68</Paragraphs>
  <Slides>17</Slides>
  <Notes>0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Slaiditiitlid</vt:lpstr>
      </vt:variant>
      <vt:variant>
        <vt:i4>17</vt:i4>
      </vt:variant>
    </vt:vector>
  </HeadingPairs>
  <TitlesOfParts>
    <vt:vector size="18" baseType="lpstr">
      <vt:lpstr>Õiglus</vt:lpstr>
      <vt:lpstr>EVOLUTSIOON</vt:lpstr>
      <vt:lpstr>Bioloogiline evolutsioon</vt:lpstr>
      <vt:lpstr>Evolutsiooni tulemusena</vt:lpstr>
      <vt:lpstr>Mis põhjustab evolutsiooni?</vt:lpstr>
      <vt:lpstr>Organismid annavad rohkem järglasi kui neid ellu jääb</vt:lpstr>
      <vt:lpstr>Sama liigi isendid on mõnevõrra erinevate tunnustega</vt:lpstr>
      <vt:lpstr>Organismid peavad võitlema ellujäämise eest</vt:lpstr>
      <vt:lpstr>Elutingimustega kõige paremini sobivad organismid jäävad ellu.</vt:lpstr>
      <vt:lpstr>Edukamad isendid pärandavad muutused järglastele.</vt:lpstr>
      <vt:lpstr>Kui elutingimused muutuvad, tekivad uued kohastumused</vt:lpstr>
      <vt:lpstr>Kuidas võib tekkida uus liik?</vt:lpstr>
      <vt:lpstr>Bioloogilise evolutsiooni tõendid:</vt:lpstr>
      <vt:lpstr>Bioloogilise evolutsiooni tõendid:</vt:lpstr>
      <vt:lpstr>Bioloogilise evolutsiooni tõendid:</vt:lpstr>
      <vt:lpstr>Bioloogilise evolutsiooni tõendid:</vt:lpstr>
      <vt:lpstr>Bioloogilise evolutsiooni tõendid:</vt:lpstr>
      <vt:lpstr>Kasutatud allikad</vt:lpstr>
    </vt:vector>
  </TitlesOfParts>
  <Company>Kool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OLELUSVÕITLUS ja LOODUSLIK VALIK</dc:title>
  <dc:creator>Opetaja</dc:creator>
  <cp:lastModifiedBy>Opetaja</cp:lastModifiedBy>
  <cp:revision>56</cp:revision>
  <dcterms:created xsi:type="dcterms:W3CDTF">2014-04-27T19:28:49Z</dcterms:created>
  <dcterms:modified xsi:type="dcterms:W3CDTF">2014-05-05T11:01:43Z</dcterms:modified>
</cp:coreProperties>
</file>