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6" r:id="rId12"/>
    <p:sldId id="260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stkül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Ümarnurkne ristkül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istkül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stkül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Ümarnurkne ristkül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istkül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Ümarnurkne ristkül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istkül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Ümarnurkne ristkül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64B594-A270-4339-8CC6-59899AA16BD0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4D92AF-27BD-4B25-BC8A-65B56877AD5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lm.nih.gov/medlineplus/ency/images/ency/fullsize/10202.jpg" TargetMode="External"/><Relationship Id="rId13" Type="http://schemas.openxmlformats.org/officeDocument/2006/relationships/hyperlink" Target="http://img.photobucket.com/albums/v114/distilledvanity/creeepypasta/babyskeles.jpg" TargetMode="External"/><Relationship Id="rId18" Type="http://schemas.openxmlformats.org/officeDocument/2006/relationships/hyperlink" Target="http://www.chop.edu/export/system/galleries/images/hospital/conditions/septic-infectious-arthritis-125405.gif" TargetMode="External"/><Relationship Id="rId3" Type="http://schemas.openxmlformats.org/officeDocument/2006/relationships/hyperlink" Target="http://anatoomia.weebly.com/uploads/1/3/5/8/13580322/9341747.jpg?308" TargetMode="External"/><Relationship Id="rId7" Type="http://schemas.openxmlformats.org/officeDocument/2006/relationships/hyperlink" Target="http://sciencewithme.com/wp-content/uploads/2012/02/DemBones2.jpg" TargetMode="External"/><Relationship Id="rId12" Type="http://schemas.openxmlformats.org/officeDocument/2006/relationships/hyperlink" Target="http://www.atlantaequine.com/images/bone_structure.jpg" TargetMode="External"/><Relationship Id="rId17" Type="http://schemas.openxmlformats.org/officeDocument/2006/relationships/hyperlink" Target="http://wakeup-world.com/wp-content/uploads/2014/03/Benefit-Your-Brain-and-Your-Bones-with-Strength-Training.jpg" TargetMode="External"/><Relationship Id="rId2" Type="http://schemas.openxmlformats.org/officeDocument/2006/relationships/hyperlink" Target="http://upload.wikimedia.org/wikipedia/et/f/f5/Inimskelett.png" TargetMode="External"/><Relationship Id="rId16" Type="http://schemas.openxmlformats.org/officeDocument/2006/relationships/hyperlink" Target="http://trialx.com/curetalk/wp-content/blogs.dir/7/files/2011/05/diseases/Broken_Bones-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2.nh.ee/images/pix/900x585/fb9fa6b0/luustik-66893905.jpg" TargetMode="External"/><Relationship Id="rId11" Type="http://schemas.openxmlformats.org/officeDocument/2006/relationships/hyperlink" Target="http://media-3.web.britannica.com/eb-media/57/94557-004-CF63D396.jpg" TargetMode="External"/><Relationship Id="rId5" Type="http://schemas.openxmlformats.org/officeDocument/2006/relationships/hyperlink" Target="http://www.miksike.ee/documents/main/elehed/9klass/anatoomia/luustik/images/kolju1.jpg" TargetMode="External"/><Relationship Id="rId15" Type="http://schemas.openxmlformats.org/officeDocument/2006/relationships/hyperlink" Target="http://history-talk.com/sites/default/files/styles/large/public/dog%20with%20bone.jpg?itok=F5j39LAm" TargetMode="External"/><Relationship Id="rId10" Type="http://schemas.openxmlformats.org/officeDocument/2006/relationships/hyperlink" Target="http://harunyahya.com/image/the_human_miracle/244_Long_bones.jpg" TargetMode="External"/><Relationship Id="rId4" Type="http://schemas.openxmlformats.org/officeDocument/2006/relationships/hyperlink" Target="http://www.hariduskeskus.ee/opiobjektid/massaaz/images/lulisammas.jpg" TargetMode="External"/><Relationship Id="rId9" Type="http://schemas.openxmlformats.org/officeDocument/2006/relationships/hyperlink" Target="http://2.bp.blogspot.com/-_5YSV-tv0pw/TxVIAL_3WsI/AAAAAAAAB0c/bOyzzLBkl7A/s1600/Sedlec+Ossuary+human+bone+chandelier+art+sculpture.jpg" TargetMode="External"/><Relationship Id="rId14" Type="http://schemas.openxmlformats.org/officeDocument/2006/relationships/hyperlink" Target="http://www.mrc.soton.ac.uk/sws/files/2012/08/dxa-bab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6400800" cy="1600200"/>
          </a:xfrm>
        </p:spPr>
        <p:txBody>
          <a:bodyPr/>
          <a:lstStyle/>
          <a:p>
            <a:pPr algn="l"/>
            <a:r>
              <a:rPr lang="et-EE" dirty="0" smtClean="0"/>
              <a:t>Koostas Leelo Lusik</a:t>
            </a:r>
          </a:p>
          <a:p>
            <a:pPr algn="l"/>
            <a:r>
              <a:rPr lang="et-EE" dirty="0" smtClean="0"/>
              <a:t>Are PK 2014</a:t>
            </a:r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Inimese luustik</a:t>
            </a:r>
            <a:endParaRPr lang="et-EE" dirty="0"/>
          </a:p>
        </p:txBody>
      </p:sp>
      <p:pic>
        <p:nvPicPr>
          <p:cNvPr id="4" name="Pilt 3" descr="luustik-66893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284983"/>
            <a:ext cx="4968552" cy="322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232248" cy="1800200"/>
          </a:xfrm>
        </p:spPr>
        <p:txBody>
          <a:bodyPr/>
          <a:lstStyle/>
          <a:p>
            <a:r>
              <a:rPr lang="et-EE" dirty="0" smtClean="0"/>
              <a:t>Inimese</a:t>
            </a:r>
            <a:br>
              <a:rPr lang="et-EE" dirty="0" smtClean="0"/>
            </a:br>
            <a:r>
              <a:rPr lang="et-EE" dirty="0" smtClean="0"/>
              <a:t> luustik</a:t>
            </a:r>
            <a:endParaRPr lang="et-EE" dirty="0"/>
          </a:p>
        </p:txBody>
      </p:sp>
      <p:pic>
        <p:nvPicPr>
          <p:cNvPr id="6" name="Sisu kohatäide 5" descr="lulisamma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4478"/>
          <a:stretch>
            <a:fillRect/>
          </a:stretch>
        </p:blipFill>
        <p:spPr>
          <a:xfrm>
            <a:off x="2843808" y="260648"/>
            <a:ext cx="2609744" cy="3744416"/>
          </a:xfrm>
        </p:spPr>
      </p:pic>
      <p:pic>
        <p:nvPicPr>
          <p:cNvPr id="5" name="Sisu kohatäide 4" descr="Inimskelett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3024335" cy="6834997"/>
          </a:xfrm>
        </p:spPr>
      </p:pic>
      <p:pic>
        <p:nvPicPr>
          <p:cNvPr id="7" name="Sisu kohatäide 7" descr="kolj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5328592" cy="227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 descr="Broken_Bones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6863383" cy="5072165"/>
          </a:xfr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608512" cy="994122"/>
          </a:xfrm>
        </p:spPr>
        <p:txBody>
          <a:bodyPr/>
          <a:lstStyle/>
          <a:p>
            <a:r>
              <a:rPr lang="et-EE" dirty="0" smtClean="0"/>
              <a:t>Luustiku vigastused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5004048" y="332656"/>
            <a:ext cx="3893056" cy="1693168"/>
          </a:xfrm>
        </p:spPr>
        <p:txBody>
          <a:bodyPr>
            <a:normAutofit/>
          </a:bodyPr>
          <a:lstStyle/>
          <a:p>
            <a:r>
              <a:rPr lang="et-EE" dirty="0" smtClean="0"/>
              <a:t>Nikastus, nihestus</a:t>
            </a:r>
          </a:p>
          <a:p>
            <a:r>
              <a:rPr lang="et-EE" dirty="0" smtClean="0"/>
              <a:t>Luumurrud ja –mõrad</a:t>
            </a:r>
          </a:p>
          <a:p>
            <a:r>
              <a:rPr lang="et-EE" dirty="0" smtClean="0"/>
              <a:t>Lampjalgsus</a:t>
            </a:r>
          </a:p>
        </p:txBody>
      </p:sp>
      <p:sp>
        <p:nvSpPr>
          <p:cNvPr id="8" name="Sisu kohatäide 3"/>
          <p:cNvSpPr txBox="1">
            <a:spLocks/>
          </p:cNvSpPr>
          <p:nvPr/>
        </p:nvSpPr>
        <p:spPr>
          <a:xfrm>
            <a:off x="6948264" y="2924944"/>
            <a:ext cx="1876832" cy="36373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t-E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 peale külma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t-E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Vigastatud jäse fikseerida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t-E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Hoia jäse kõrgemal</a:t>
            </a:r>
            <a:endParaRPr kumimoji="0" lang="et-E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/>
          <a:lstStyle/>
          <a:p>
            <a:r>
              <a:rPr lang="et-EE" sz="1100" dirty="0" smtClean="0">
                <a:hlinkClick r:id="rId2"/>
              </a:rPr>
              <a:t>http://upload.wikimedia.org/wikipedia/et/f/f5/Inimskelett.png</a:t>
            </a:r>
            <a:endParaRPr lang="et-EE" sz="1100" dirty="0" smtClean="0"/>
          </a:p>
          <a:p>
            <a:r>
              <a:rPr lang="et-EE" sz="1100" dirty="0" smtClean="0">
                <a:hlinkClick r:id="rId3"/>
              </a:rPr>
              <a:t>http://anatoomia.weebly.com/uploads/1/3/5/8/13580322/9341747.jpg?308</a:t>
            </a:r>
            <a:endParaRPr lang="et-EE" sz="1100" dirty="0" smtClean="0"/>
          </a:p>
          <a:p>
            <a:r>
              <a:rPr lang="et-EE" sz="1100" dirty="0" smtClean="0">
                <a:hlinkClick r:id="rId4"/>
              </a:rPr>
              <a:t>http://www.hariduskeskus.ee/opiobjektid/massaaz/images/lulisammas.jpg</a:t>
            </a:r>
            <a:endParaRPr lang="et-EE" sz="1100" dirty="0" smtClean="0"/>
          </a:p>
          <a:p>
            <a:r>
              <a:rPr lang="et-EE" sz="1100" dirty="0" smtClean="0">
                <a:hlinkClick r:id="rId5"/>
              </a:rPr>
              <a:t>http://www.miksike.ee/documents/main/elehed/9klass/anatoomia/luustik/images/kolju1.jpg</a:t>
            </a:r>
            <a:endParaRPr lang="et-EE" sz="1100" dirty="0" smtClean="0"/>
          </a:p>
          <a:p>
            <a:r>
              <a:rPr lang="et-EE" sz="1100" dirty="0" smtClean="0">
                <a:hlinkClick r:id="rId6"/>
              </a:rPr>
              <a:t>http://g2.nh.ee/images/pix/900x585/fb9fa6b0/luustik-66893905.jpg</a:t>
            </a:r>
            <a:endParaRPr lang="et-EE" sz="1100" dirty="0" smtClean="0"/>
          </a:p>
          <a:p>
            <a:r>
              <a:rPr lang="et-EE" sz="1100" dirty="0" smtClean="0">
                <a:hlinkClick r:id="rId7"/>
              </a:rPr>
              <a:t>http://sciencewithme.com/wp-content/uploads/2012/02/DemBones2.jpg</a:t>
            </a:r>
            <a:endParaRPr lang="et-EE" sz="1100" dirty="0" smtClean="0"/>
          </a:p>
          <a:p>
            <a:r>
              <a:rPr lang="et-EE" sz="1100" dirty="0" smtClean="0">
                <a:hlinkClick r:id="rId8"/>
              </a:rPr>
              <a:t>http://www.nlm.nih.gov/medlineplus/ency/images/ency/fullsize/10202.jpg</a:t>
            </a:r>
            <a:endParaRPr lang="et-EE" sz="1100" dirty="0" smtClean="0"/>
          </a:p>
          <a:p>
            <a:r>
              <a:rPr lang="et-EE" sz="1100" dirty="0" smtClean="0">
                <a:hlinkClick r:id="rId9"/>
              </a:rPr>
              <a:t>http://2.bp.blogspot.com/-_5YSV-tv0pw/TxVIAL_3WsI/AAAAAAAAB0c/bOyzzLBkl7A/s1600/Sedlec+Ossuary+human+bone+chandelier+art+sculpture.jpg</a:t>
            </a:r>
            <a:endParaRPr lang="et-EE" sz="1100" dirty="0" smtClean="0"/>
          </a:p>
          <a:p>
            <a:r>
              <a:rPr lang="et-EE" sz="1100" dirty="0" smtClean="0">
                <a:hlinkClick r:id="rId10"/>
              </a:rPr>
              <a:t>http://harunyahya.com/image/the_human_miracle/244_Long_bones.jpg</a:t>
            </a:r>
            <a:endParaRPr lang="et-EE" sz="1100" dirty="0" smtClean="0"/>
          </a:p>
          <a:p>
            <a:r>
              <a:rPr lang="et-EE" sz="1100" dirty="0" smtClean="0">
                <a:hlinkClick r:id="rId11"/>
              </a:rPr>
              <a:t>http://media-3.web.britannica.com/eb-media/57/94557-004-CF63D396.jpg</a:t>
            </a:r>
            <a:endParaRPr lang="et-EE" sz="1100" dirty="0" smtClean="0"/>
          </a:p>
          <a:p>
            <a:r>
              <a:rPr lang="et-EE" sz="1100" dirty="0" smtClean="0">
                <a:hlinkClick r:id="rId12"/>
              </a:rPr>
              <a:t>http://www.atlantaequine.com/images/bone_structure.jpg</a:t>
            </a:r>
            <a:endParaRPr lang="et-EE" sz="1100" dirty="0" smtClean="0"/>
          </a:p>
          <a:p>
            <a:r>
              <a:rPr lang="et-EE" sz="1100" dirty="0" smtClean="0">
                <a:hlinkClick r:id="rId13"/>
              </a:rPr>
              <a:t>http://img.photobucket.com/albums/v114/distilledvanity/creeepypasta/babyskeles.jpg</a:t>
            </a:r>
            <a:endParaRPr lang="et-EE" sz="1100" dirty="0" smtClean="0"/>
          </a:p>
          <a:p>
            <a:r>
              <a:rPr lang="et-EE" sz="1100" dirty="0" smtClean="0">
                <a:hlinkClick r:id="rId14"/>
              </a:rPr>
              <a:t>http://www.mrc.soton.ac.uk/sws/files/2012/08/dxa-baby.jpg</a:t>
            </a:r>
            <a:endParaRPr lang="et-EE" sz="1100" dirty="0" smtClean="0"/>
          </a:p>
          <a:p>
            <a:r>
              <a:rPr lang="et-EE" sz="1100" dirty="0" smtClean="0">
                <a:hlinkClick r:id="rId15"/>
              </a:rPr>
              <a:t>http://history-talk.com/sites/default/files/styles/large/public/dog%20with%20bone.jpg?itok=F5j39LAm</a:t>
            </a:r>
            <a:endParaRPr lang="et-EE" sz="1100" dirty="0" smtClean="0"/>
          </a:p>
          <a:p>
            <a:r>
              <a:rPr lang="et-EE" sz="1100" dirty="0" smtClean="0">
                <a:hlinkClick r:id="rId16"/>
              </a:rPr>
              <a:t>http://trialx.com/curetalk/wp-content/blogs.dir/7/files/2011/05/diseases/Broken_Bones-3.jpg</a:t>
            </a:r>
            <a:endParaRPr lang="et-EE" sz="1100" dirty="0" smtClean="0"/>
          </a:p>
          <a:p>
            <a:r>
              <a:rPr lang="et-EE" sz="1100" dirty="0" smtClean="0">
                <a:hlinkClick r:id="rId17"/>
              </a:rPr>
              <a:t>http://wakeup-world.com/wp-content/uploads/2014/03/Benefit-Your-Brain-and-Your-Bones-with-Strength-Training.jpg</a:t>
            </a:r>
            <a:endParaRPr lang="et-EE" sz="1100" dirty="0" smtClean="0"/>
          </a:p>
          <a:p>
            <a:r>
              <a:rPr lang="et-EE" sz="1100" dirty="0" smtClean="0">
                <a:hlinkClick r:id="rId18"/>
              </a:rPr>
              <a:t>http://www.chop.edu/export/system/galleries/images/hospital/conditions/septic-infectious-arthritis-125405.gif</a:t>
            </a:r>
            <a:endParaRPr lang="et-EE" sz="1100" dirty="0" smtClean="0"/>
          </a:p>
          <a:p>
            <a:endParaRPr lang="et-EE" sz="1100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et-EE" dirty="0" smtClean="0"/>
              <a:t>Luustiku ülesanded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411920" cy="4572000"/>
          </a:xfrm>
        </p:spPr>
        <p:txBody>
          <a:bodyPr>
            <a:normAutofit/>
          </a:bodyPr>
          <a:lstStyle/>
          <a:p>
            <a:r>
              <a:rPr lang="et-EE" dirty="0" smtClean="0"/>
              <a:t>Luustik toetab ümbritsevaid pehmeid kudesid</a:t>
            </a:r>
          </a:p>
          <a:p>
            <a:r>
              <a:rPr lang="et-EE" dirty="0" smtClean="0"/>
              <a:t>Koos lihastega võimaldab liikuda</a:t>
            </a:r>
          </a:p>
          <a:p>
            <a:r>
              <a:rPr lang="et-EE" dirty="0" smtClean="0"/>
              <a:t>Kaitsevad siseelundeid ja närvisüsteemi</a:t>
            </a:r>
          </a:p>
          <a:p>
            <a:r>
              <a:rPr lang="et-EE" dirty="0" smtClean="0"/>
              <a:t>Vereloomeelund</a:t>
            </a:r>
          </a:p>
          <a:p>
            <a:r>
              <a:rPr lang="et-EE" dirty="0" smtClean="0"/>
              <a:t>Oluline mineraalainete säilituskoht</a:t>
            </a:r>
          </a:p>
          <a:p>
            <a:r>
              <a:rPr lang="et-EE" dirty="0" smtClean="0"/>
              <a:t>Talletatakse rasvu</a:t>
            </a:r>
          </a:p>
          <a:p>
            <a:endParaRPr lang="et-EE" dirty="0"/>
          </a:p>
        </p:txBody>
      </p:sp>
      <p:pic>
        <p:nvPicPr>
          <p:cNvPr id="6" name="Sisu kohatäide 5" descr="DemBones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06016" y="1700808"/>
            <a:ext cx="4240811" cy="40324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u kohatäide 8" descr="244_Long_bon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12776"/>
            <a:ext cx="4327649" cy="5116242"/>
          </a:xfr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400600" cy="1143000"/>
          </a:xfrm>
        </p:spPr>
        <p:txBody>
          <a:bodyPr/>
          <a:lstStyle/>
          <a:p>
            <a:r>
              <a:rPr lang="et-EE" dirty="0" smtClean="0"/>
              <a:t>Millest luud koosnevad?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4104456" cy="4536504"/>
          </a:xfrm>
        </p:spPr>
        <p:txBody>
          <a:bodyPr>
            <a:normAutofit/>
          </a:bodyPr>
          <a:lstStyle/>
          <a:p>
            <a:r>
              <a:rPr lang="et-EE" dirty="0" smtClean="0"/>
              <a:t>Luud koosnevad elusatest luurakkudest, mille vahel on rakuvaheaine</a:t>
            </a:r>
          </a:p>
          <a:p>
            <a:r>
              <a:rPr lang="et-EE" dirty="0" smtClean="0"/>
              <a:t>Orgaanilised ained (valgud, rasvad) annavad luudele elastsuse</a:t>
            </a:r>
          </a:p>
          <a:p>
            <a:r>
              <a:rPr lang="et-EE" dirty="0" smtClean="0"/>
              <a:t>Mineraalained (kaltsium, fosfor, magneesium) annavad luudele tugevuse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873624" cy="1143000"/>
          </a:xfrm>
        </p:spPr>
        <p:txBody>
          <a:bodyPr/>
          <a:lstStyle/>
          <a:p>
            <a:r>
              <a:rPr lang="et-EE" dirty="0" smtClean="0"/>
              <a:t>Luude ehitus</a:t>
            </a:r>
            <a:endParaRPr lang="et-EE" dirty="0"/>
          </a:p>
        </p:txBody>
      </p:sp>
      <p:pic>
        <p:nvPicPr>
          <p:cNvPr id="6" name="Sisu kohatäide 5" descr="93417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590811" cy="6131051"/>
          </a:xfrm>
        </p:spPr>
      </p:pic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3744416" cy="4032448"/>
          </a:xfrm>
        </p:spPr>
        <p:txBody>
          <a:bodyPr>
            <a:normAutofit/>
          </a:bodyPr>
          <a:lstStyle/>
          <a:p>
            <a:r>
              <a:rPr lang="et-EE" dirty="0" smtClean="0"/>
              <a:t>Pealt kaetud luuümbrisega, mis moodustab juurde uusi luurakke</a:t>
            </a:r>
          </a:p>
          <a:p>
            <a:r>
              <a:rPr lang="et-EE" dirty="0" smtClean="0"/>
              <a:t>Seespool tihe ja tugev plinkaine ja hõredam käsnaine</a:t>
            </a:r>
          </a:p>
          <a:p>
            <a:r>
              <a:rPr lang="et-EE" dirty="0" smtClean="0"/>
              <a:t>Pikad luud on seest õõnsad, mis teeb luud kergemaks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392488" cy="922114"/>
          </a:xfrm>
        </p:spPr>
        <p:txBody>
          <a:bodyPr/>
          <a:lstStyle/>
          <a:p>
            <a:r>
              <a:rPr lang="et-EE" dirty="0" smtClean="0"/>
              <a:t>Luu sees on luuüdi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608512" cy="2880320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Punane luuüdi paikneb lamedates luudes (roided, puusaluud, selgroolülid jne.) ja on vereloomeelund</a:t>
            </a:r>
          </a:p>
          <a:p>
            <a:r>
              <a:rPr lang="et-EE" dirty="0" smtClean="0"/>
              <a:t>Kollane luuüdi paikneb suuremates toruluudes ja sisaldab rasva, mida organism kasutab energiaallikana </a:t>
            </a:r>
            <a:endParaRPr lang="et-EE" dirty="0"/>
          </a:p>
        </p:txBody>
      </p:sp>
      <p:pic>
        <p:nvPicPr>
          <p:cNvPr id="8" name="Sisu kohatäide 7" descr="94557-004-CF63D39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4037707" cy="313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lt 8" descr="bone_stru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24659"/>
            <a:ext cx="3672408" cy="306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et-EE" dirty="0" smtClean="0"/>
              <a:t>Luude pikenemine</a:t>
            </a:r>
            <a:endParaRPr lang="et-EE" dirty="0"/>
          </a:p>
        </p:txBody>
      </p:sp>
      <p:pic>
        <p:nvPicPr>
          <p:cNvPr id="5" name="Sisu kohatäide 4" descr="babyske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482296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lt 5" descr="dxa-baby.jpg"/>
          <p:cNvPicPr>
            <a:picLocks noChangeAspect="1"/>
          </p:cNvPicPr>
          <p:nvPr/>
        </p:nvPicPr>
        <p:blipFill>
          <a:blip r:embed="rId3" cstate="print"/>
          <a:srcRect r="11692"/>
          <a:stretch>
            <a:fillRect/>
          </a:stretch>
        </p:blipFill>
        <p:spPr>
          <a:xfrm>
            <a:off x="5652120" y="764704"/>
            <a:ext cx="3204864" cy="5040560"/>
          </a:xfrm>
          <a:prstGeom prst="rect">
            <a:avLst/>
          </a:prstGeom>
        </p:spPr>
      </p:pic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268761"/>
            <a:ext cx="6048672" cy="2376264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Loote toes koosneb peamiselt kõhrest, mis võimaldab ka luudel kasvada</a:t>
            </a:r>
          </a:p>
          <a:p>
            <a:r>
              <a:rPr lang="et-EE" dirty="0" smtClean="0"/>
              <a:t>Kahekümnendaks eluaastaks on luustumine lõppenud.</a:t>
            </a:r>
          </a:p>
          <a:p>
            <a:r>
              <a:rPr lang="et-EE" dirty="0" smtClean="0"/>
              <a:t>Osa luid jäävadki kõhreliseks (nina, kõrvalest jms)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Luud seisavad tugevad ….</a:t>
            </a:r>
            <a:endParaRPr lang="et-EE" dirty="0"/>
          </a:p>
        </p:txBody>
      </p:sp>
      <p:pic>
        <p:nvPicPr>
          <p:cNvPr id="5" name="Sisu kohatäide 4" descr="dog with b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824536" cy="366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5364088" y="1447800"/>
            <a:ext cx="3318902" cy="4572000"/>
          </a:xfrm>
        </p:spPr>
        <p:txBody>
          <a:bodyPr/>
          <a:lstStyle/>
          <a:p>
            <a:r>
              <a:rPr lang="et-EE" dirty="0" smtClean="0"/>
              <a:t>kui treenid regulaarselt (hea varustatus toitainete ja hapnikuga)</a:t>
            </a:r>
          </a:p>
          <a:p>
            <a:r>
              <a:rPr lang="et-EE" dirty="0" smtClean="0"/>
              <a:t>kui toitud õigesti (kaltsium, D-vitamiin, süsivesikud, valgud)</a:t>
            </a:r>
          </a:p>
        </p:txBody>
      </p:sp>
      <p:pic>
        <p:nvPicPr>
          <p:cNvPr id="6" name="Pilt 5" descr="Benefit-Your-Brain-and-Your-Bones-with-Strength-Trai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6055" y="4293096"/>
            <a:ext cx="512995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et-EE" dirty="0" smtClean="0"/>
              <a:t>Luudevahelised ühendused</a:t>
            </a:r>
            <a:endParaRPr lang="et-EE" sz="3100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355976" y="1447800"/>
            <a:ext cx="4608512" cy="2917304"/>
          </a:xfrm>
        </p:spPr>
        <p:txBody>
          <a:bodyPr>
            <a:normAutofit fontScale="92500"/>
          </a:bodyPr>
          <a:lstStyle/>
          <a:p>
            <a:r>
              <a:rPr lang="et-EE" sz="2800" dirty="0" smtClean="0"/>
              <a:t>Liikumatud ühendused - koljuõmblused</a:t>
            </a:r>
          </a:p>
          <a:p>
            <a:r>
              <a:rPr lang="et-EE" sz="2800" dirty="0" smtClean="0"/>
              <a:t>Painduvad ühendused – selgroog</a:t>
            </a:r>
          </a:p>
          <a:p>
            <a:r>
              <a:rPr lang="et-EE" sz="2800" dirty="0" smtClean="0"/>
              <a:t>Liiges - selline kahe või enama luu ühendus, mis võimaldab luudel liikuda</a:t>
            </a:r>
            <a:endParaRPr lang="et-EE" dirty="0" smtClean="0"/>
          </a:p>
        </p:txBody>
      </p:sp>
      <p:pic>
        <p:nvPicPr>
          <p:cNvPr id="8" name="Sisu kohatäide 7" descr="kolju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973808"/>
            <a:ext cx="6134651" cy="2623543"/>
          </a:xfrm>
          <a:prstGeom prst="rect">
            <a:avLst/>
          </a:prstGeom>
        </p:spPr>
      </p:pic>
      <p:pic>
        <p:nvPicPr>
          <p:cNvPr id="6" name="Pilt 5" descr="108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3024336" cy="278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Inimese kehas on erinevaid liigeseid</a:t>
            </a:r>
            <a:endParaRPr lang="et-EE" sz="3100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644008" y="1916832"/>
            <a:ext cx="4320480" cy="2448272"/>
          </a:xfrm>
        </p:spPr>
        <p:txBody>
          <a:bodyPr/>
          <a:lstStyle/>
          <a:p>
            <a:r>
              <a:rPr lang="et-EE" dirty="0" smtClean="0"/>
              <a:t>Keraliiges – õla ja puusaliiges</a:t>
            </a:r>
          </a:p>
          <a:p>
            <a:r>
              <a:rPr lang="et-EE" dirty="0" smtClean="0"/>
              <a:t>Plokkliiges – küünar- ja põlveliiges</a:t>
            </a:r>
          </a:p>
          <a:p>
            <a:r>
              <a:rPr lang="et-EE" dirty="0" smtClean="0"/>
              <a:t>Silinderliiges - kaelalülid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5" name="Sisu kohatäide 4" descr="septic-infectious-arthritis-125405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628800"/>
            <a:ext cx="4134459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Õiglus">
  <a:themeElements>
    <a:clrScheme name="Õiglu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Õiglu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Õiglu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296</Words>
  <Application>Microsoft Office PowerPoint</Application>
  <PresentationFormat>Ekraaniseanss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3" baseType="lpstr">
      <vt:lpstr>Õiglus</vt:lpstr>
      <vt:lpstr>Inimese luustik</vt:lpstr>
      <vt:lpstr>Luustiku ülesanded</vt:lpstr>
      <vt:lpstr>Millest luud koosnevad?</vt:lpstr>
      <vt:lpstr>Luude ehitus</vt:lpstr>
      <vt:lpstr>Luu sees on luuüdi</vt:lpstr>
      <vt:lpstr>Luude pikenemine</vt:lpstr>
      <vt:lpstr>Luud seisavad tugevad ….</vt:lpstr>
      <vt:lpstr>Luudevahelised ühendused</vt:lpstr>
      <vt:lpstr>Inimese kehas on erinevaid liigeseid</vt:lpstr>
      <vt:lpstr>Inimese  luustik</vt:lpstr>
      <vt:lpstr>Luustiku vigastused</vt:lpstr>
      <vt:lpstr>Kasutatud allikad</vt:lpstr>
    </vt:vector>
  </TitlesOfParts>
  <Company>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Inimese luustik</dc:title>
  <dc:creator>Opetaja</dc:creator>
  <cp:lastModifiedBy>webxan</cp:lastModifiedBy>
  <cp:revision>21</cp:revision>
  <dcterms:created xsi:type="dcterms:W3CDTF">2014-09-10T17:47:23Z</dcterms:created>
  <dcterms:modified xsi:type="dcterms:W3CDTF">2014-12-09T18:00:17Z</dcterms:modified>
</cp:coreProperties>
</file>