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7" name="Alapealkiri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30" name="Kuupäeva kohatäid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19" name="Jaluse kohatäid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aidinumbri kohatä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Ühe lõigatud ja ümardatud nurgaga ristküli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äisnurkne kolmnur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10" name="Vabakuju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abakuju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bakuju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abakuju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ealkirja kohatäid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0" name="Teksti kohatäid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90FA3-CC33-4726-961C-A17F4120264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22" name="Jaluse kohatäid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E7070-932E-4BC8-AF7A-9288CFF920BA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Rühm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abakuju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abakuju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g.webmd.boots.com/dtmcms/live/webmd_uk/consumer_assets/site_images/articles/health_tools/dandruff_what_you_need_to_know_slideshow/phototake_rm_photo_of_head_lice_under_microscope.jpg" TargetMode="External"/><Relationship Id="rId3" Type="http://schemas.openxmlformats.org/officeDocument/2006/relationships/hyperlink" Target="http://img.webmd.com/dtmcms/live/webmd/consumer_assets/site_images/articles/image_article_collections/anatomy_pages/skin.jpg" TargetMode="External"/><Relationship Id="rId7" Type="http://schemas.openxmlformats.org/officeDocument/2006/relationships/hyperlink" Target="http://njarbstatic.com/wp-content/uploads/2012/11/P7200255-Human_hair_SEM-SPL.jpg" TargetMode="External"/><Relationship Id="rId12" Type="http://schemas.openxmlformats.org/officeDocument/2006/relationships/hyperlink" Target="http://www.usnavy.com/wp-content/uploads/2008/11/navy-conducts-skin-cancer-tests.jpg" TargetMode="External"/><Relationship Id="rId2" Type="http://schemas.openxmlformats.org/officeDocument/2006/relationships/hyperlink" Target="http://www.eastwestdaily.com/wp-content/uploads/2014/04/healthy-young-sk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B-h5srPcIJs/T7S7V8ZRbQI/AAAAAAAAAI8/33H52-kLfNI/s1600/gang.jpg" TargetMode="External"/><Relationship Id="rId11" Type="http://schemas.openxmlformats.org/officeDocument/2006/relationships/hyperlink" Target="https://smarttan.com/news/wp-content/uploads/2012/04/2012-04-23-Skin-Type-Poster.jpg" TargetMode="External"/><Relationship Id="rId5" Type="http://schemas.openxmlformats.org/officeDocument/2006/relationships/hyperlink" Target="http://i.telegraph.co.uk/multimedia/archive/01899/bacteria-on-skin_1899719i.jpg" TargetMode="External"/><Relationship Id="rId10" Type="http://schemas.openxmlformats.org/officeDocument/2006/relationships/hyperlink" Target="http://buduaar.ee/files/Upload/ForumImages/OldTan.jpg" TargetMode="External"/><Relationship Id="rId4" Type="http://schemas.openxmlformats.org/officeDocument/2006/relationships/hyperlink" Target="http://healthfavo.com/wp-content/uploads/2013/09/labeled-skin-diagrams.gif" TargetMode="External"/><Relationship Id="rId9" Type="http://schemas.openxmlformats.org/officeDocument/2006/relationships/hyperlink" Target="http://www.tatoveering.ee/wp-content/uploads/2013/11/Valuskeem2-Tatoveering.ee-cop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reenbuzzz.com/photos/amazing-microscope-shots-pictur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4644008" y="1371600"/>
            <a:ext cx="3312368" cy="1828800"/>
          </a:xfrm>
        </p:spPr>
        <p:txBody>
          <a:bodyPr/>
          <a:lstStyle/>
          <a:p>
            <a:r>
              <a:rPr lang="et-EE" dirty="0" smtClean="0"/>
              <a:t>NAHK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422976" cy="1752600"/>
          </a:xfrm>
        </p:spPr>
        <p:txBody>
          <a:bodyPr/>
          <a:lstStyle/>
          <a:p>
            <a:r>
              <a:rPr lang="et-EE" dirty="0" smtClean="0"/>
              <a:t>Koostas Leelo Lusik</a:t>
            </a:r>
          </a:p>
          <a:p>
            <a:r>
              <a:rPr lang="et-EE" dirty="0" smtClean="0"/>
              <a:t>Are PK 2014</a:t>
            </a:r>
            <a:endParaRPr lang="et-EE" dirty="0"/>
          </a:p>
        </p:txBody>
      </p:sp>
      <p:pic>
        <p:nvPicPr>
          <p:cNvPr id="4" name="Pilt 3" descr="TechnoTan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0815"/>
            <a:ext cx="3384376" cy="512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Miks peab naha eest hoolitsema?</a:t>
            </a:r>
            <a:endParaRPr lang="et-EE" dirty="0"/>
          </a:p>
        </p:txBody>
      </p:sp>
      <p:pic>
        <p:nvPicPr>
          <p:cNvPr id="6" name="Sisu kohatäide 5" descr="ga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1001" y="1988840"/>
            <a:ext cx="54813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5580112" y="1700808"/>
            <a:ext cx="3394720" cy="4434840"/>
          </a:xfrm>
        </p:spPr>
        <p:txBody>
          <a:bodyPr>
            <a:normAutofit/>
          </a:bodyPr>
          <a:lstStyle/>
          <a:p>
            <a:r>
              <a:rPr lang="et-EE" dirty="0" smtClean="0"/>
              <a:t>Selleks, et nahk saaks piisavalt toitaineid, oleks terve ja elastne, tõvestavatele bakteritele läbimatu</a:t>
            </a:r>
          </a:p>
          <a:p>
            <a:r>
              <a:rPr lang="et-EE" dirty="0" smtClean="0"/>
              <a:t>Kirjuta õpikust lk.13 välja, mida tuleb naha eest hoolitsemiseks teha.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100" dirty="0" smtClean="0">
                <a:hlinkClick r:id="rId2"/>
              </a:rPr>
              <a:t>http://www.eastwestdaily.com/wp-content/uploads/2014/04/healthy-young-skin.jpg</a:t>
            </a:r>
            <a:endParaRPr lang="et-EE" sz="1100" dirty="0" smtClean="0"/>
          </a:p>
          <a:p>
            <a:r>
              <a:rPr lang="et-EE" sz="1100" dirty="0" smtClean="0">
                <a:hlinkClick r:id="rId3"/>
              </a:rPr>
              <a:t>http://img.webmd.com/dtmcms/live/webmd/consumer_assets/site_images/articles/image_article_collections/anatomy_pages/skin.jpg</a:t>
            </a:r>
            <a:endParaRPr lang="et-EE" sz="1100" dirty="0" smtClean="0"/>
          </a:p>
          <a:p>
            <a:r>
              <a:rPr lang="et-EE" sz="1100" dirty="0" smtClean="0">
                <a:hlinkClick r:id="rId4"/>
              </a:rPr>
              <a:t>http://healthfavo.com/wp-content/uploads/2013/09/labeled-skin-diagrams.gif</a:t>
            </a:r>
            <a:endParaRPr lang="et-EE" sz="1100" dirty="0" smtClean="0"/>
          </a:p>
          <a:p>
            <a:r>
              <a:rPr lang="et-EE" sz="1100" dirty="0" smtClean="0">
                <a:hlinkClick r:id="rId5"/>
              </a:rPr>
              <a:t>http://i.telegraph.co.uk/multimedia/archive/01899/bacteria-on-skin_1899719i.jpg</a:t>
            </a:r>
            <a:endParaRPr lang="et-EE" sz="1100" dirty="0" smtClean="0"/>
          </a:p>
          <a:p>
            <a:r>
              <a:rPr lang="et-EE" sz="1100" dirty="0" smtClean="0">
                <a:hlinkClick r:id="rId6"/>
              </a:rPr>
              <a:t>http://3.bp.blogspot.com/-B-h5srPcIJs/T7S7V8ZRbQI/AAAAAAAAAI8/33H52-kLfNI/s1600/gang.jpg</a:t>
            </a:r>
            <a:endParaRPr lang="et-EE" sz="1100" dirty="0" smtClean="0"/>
          </a:p>
          <a:p>
            <a:r>
              <a:rPr lang="et-EE" sz="1100" dirty="0" smtClean="0">
                <a:hlinkClick r:id="rId7"/>
              </a:rPr>
              <a:t>http://njarbstatic.com/wp-content/uploads/2012/11/P7200255-Human_hair_SEM-SPL.jpg</a:t>
            </a:r>
            <a:endParaRPr lang="et-EE" sz="1100" dirty="0" smtClean="0"/>
          </a:p>
          <a:p>
            <a:r>
              <a:rPr lang="et-EE" sz="1100" dirty="0" smtClean="0">
                <a:hlinkClick r:id="rId8"/>
              </a:rPr>
              <a:t>http://img.webmd.boots.com/dtmcms/live/webmd_uk/consumer_assets/site_images/articles/health_tools/dandruff_what_you_need_to_know_slideshow/phototake_rm_photo_of_head_lice_under_microscope.jpg</a:t>
            </a:r>
            <a:endParaRPr lang="et-EE" sz="1100" dirty="0" smtClean="0"/>
          </a:p>
          <a:p>
            <a:r>
              <a:rPr lang="et-EE" sz="1100" dirty="0" smtClean="0">
                <a:hlinkClick r:id="rId9"/>
              </a:rPr>
              <a:t>http://www.tatoveering.ee/wp-content/uploads/2013/11/Valuskeem2-Tatoveering.ee-copy.jpg</a:t>
            </a:r>
            <a:endParaRPr lang="et-EE" sz="1100" dirty="0" smtClean="0"/>
          </a:p>
          <a:p>
            <a:r>
              <a:rPr lang="et-EE" sz="1100" dirty="0" smtClean="0">
                <a:hlinkClick r:id="rId10"/>
              </a:rPr>
              <a:t>http://buduaar.ee/files/Upload/ForumImages/OldTan.jpg</a:t>
            </a:r>
            <a:endParaRPr lang="et-EE" sz="1100" dirty="0" smtClean="0"/>
          </a:p>
          <a:p>
            <a:r>
              <a:rPr lang="et-EE" sz="1100" dirty="0" smtClean="0">
                <a:hlinkClick r:id="rId11"/>
              </a:rPr>
              <a:t>https://smarttan.com/news/wp-content/uploads/2012/04/2012-04-23-Skin-Type-Poster.jpg</a:t>
            </a:r>
            <a:endParaRPr lang="et-EE" sz="1100" dirty="0" smtClean="0"/>
          </a:p>
          <a:p>
            <a:r>
              <a:rPr lang="et-EE" sz="1100" dirty="0" smtClean="0">
                <a:hlinkClick r:id="rId12"/>
              </a:rPr>
              <a:t>http://www.usnavy.com/wp-content/uploads/2008/11/navy-conducts-skin-cancer-tests.jpg</a:t>
            </a:r>
            <a:endParaRPr lang="et-EE" sz="1100" dirty="0" smtClean="0"/>
          </a:p>
          <a:p>
            <a:endParaRPr lang="et-EE" sz="1100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Nahk on elund, mis katab inimese keha.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038600" cy="4434840"/>
          </a:xfrm>
        </p:spPr>
        <p:txBody>
          <a:bodyPr>
            <a:normAutofit/>
          </a:bodyPr>
          <a:lstStyle/>
          <a:p>
            <a:r>
              <a:rPr lang="et-EE" dirty="0" smtClean="0"/>
              <a:t>Nahk kaitseb organismi välistingimuste eest</a:t>
            </a:r>
          </a:p>
          <a:p>
            <a:r>
              <a:rPr lang="et-EE" dirty="0" smtClean="0"/>
              <a:t>Nahas sünteesitakse mitmeid ühendeid</a:t>
            </a:r>
          </a:p>
          <a:p>
            <a:r>
              <a:rPr lang="et-EE" dirty="0" smtClean="0"/>
              <a:t>Nahk on erituselund (soolad, vesi)</a:t>
            </a:r>
          </a:p>
          <a:p>
            <a:r>
              <a:rPr lang="et-EE" dirty="0" smtClean="0"/>
              <a:t>Nahk aitab säilitada keha temperatuuri</a:t>
            </a:r>
          </a:p>
          <a:p>
            <a:r>
              <a:rPr lang="et-EE" dirty="0" smtClean="0"/>
              <a:t>Nahk on meeleelund</a:t>
            </a:r>
            <a:endParaRPr lang="et-EE" dirty="0"/>
          </a:p>
        </p:txBody>
      </p:sp>
      <p:pic>
        <p:nvPicPr>
          <p:cNvPr id="6" name="Sisu kohatäide 5" descr="healthy-young-sk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64045" y="1628800"/>
            <a:ext cx="4741989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r>
              <a:rPr lang="et-EE" dirty="0" smtClean="0"/>
              <a:t>Naha ehitus - MARRASKNAHK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3888432" cy="4641379"/>
          </a:xfrm>
        </p:spPr>
        <p:txBody>
          <a:bodyPr/>
          <a:lstStyle/>
          <a:p>
            <a:r>
              <a:rPr lang="et-EE" dirty="0" smtClean="0"/>
              <a:t>Marrasknaha pindmine kiht on sarvkiht, mis kaitseb veekao ja kahjulike välistingimuste eest</a:t>
            </a:r>
          </a:p>
          <a:p>
            <a:r>
              <a:rPr lang="et-EE" dirty="0" smtClean="0"/>
              <a:t>Marrasknaha alumises kihis moodustuvad pidevalt uued rakud. Selle tõttu paranevad vigastused kiiresti.</a:t>
            </a:r>
            <a:endParaRPr lang="et-EE" dirty="0"/>
          </a:p>
        </p:txBody>
      </p:sp>
      <p:pic>
        <p:nvPicPr>
          <p:cNvPr id="6" name="Sisu kohatäide 5" descr="sk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768649" cy="3240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t-EE" dirty="0" smtClean="0"/>
              <a:t>Naha ehitus </a:t>
            </a:r>
            <a:r>
              <a:rPr lang="et-EE" smtClean="0"/>
              <a:t>- PÄRISNAHK</a:t>
            </a:r>
            <a:endParaRPr lang="et-EE" dirty="0"/>
          </a:p>
        </p:txBody>
      </p:sp>
      <p:pic>
        <p:nvPicPr>
          <p:cNvPr id="6" name="Sisu kohatäide 5" descr="labeled-skin-diagram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20875"/>
            <a:ext cx="5328592" cy="4433888"/>
          </a:xfrm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610744" cy="4925144"/>
          </a:xfrm>
        </p:spPr>
        <p:txBody>
          <a:bodyPr>
            <a:normAutofit/>
          </a:bodyPr>
          <a:lstStyle/>
          <a:p>
            <a:r>
              <a:rPr lang="et-EE" dirty="0" smtClean="0"/>
              <a:t>Pärisnahas on rohkesti vere- ja lümfisooni, närvilõpmeid, higi- ja rasunäärmeid ning karvade juured</a:t>
            </a:r>
          </a:p>
          <a:p>
            <a:r>
              <a:rPr lang="et-EE" dirty="0" smtClean="0"/>
              <a:t>Nahaaluskude ühendab pärisnahka nahaaluste elunditega. Seal paikneb ka rasvkude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et-EE" dirty="0" smtClean="0"/>
              <a:t>Nahk on meeleelund</a:t>
            </a:r>
            <a:endParaRPr lang="et-EE" dirty="0"/>
          </a:p>
        </p:txBody>
      </p:sp>
      <p:pic>
        <p:nvPicPr>
          <p:cNvPr id="6" name="Sisu kohatäide 5" descr="Valuskeem2-Tatoveering.ee-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43155" y="1844824"/>
            <a:ext cx="5904192" cy="4248472"/>
          </a:xfrm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5580112" y="1772816"/>
            <a:ext cx="3384376" cy="4582109"/>
          </a:xfrm>
        </p:spPr>
        <p:txBody>
          <a:bodyPr>
            <a:normAutofit/>
          </a:bodyPr>
          <a:lstStyle/>
          <a:p>
            <a:r>
              <a:rPr lang="et-EE" dirty="0" smtClean="0"/>
              <a:t>Kompimise kaudu saame väliskeskkonnast palju  infot – puudutus, surve, valu, külm, kuum</a:t>
            </a:r>
          </a:p>
          <a:p>
            <a:r>
              <a:rPr lang="et-EE" dirty="0" smtClean="0"/>
              <a:t>Retseptoreid on eri kehapiirkondades erinevalt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t-EE" dirty="0" smtClean="0"/>
              <a:t>Inimese karvkate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323528" y="1844825"/>
            <a:ext cx="4680520" cy="2736304"/>
          </a:xfrm>
        </p:spPr>
        <p:txBody>
          <a:bodyPr/>
          <a:lstStyle/>
          <a:p>
            <a:r>
              <a:rPr lang="et-EE" dirty="0" smtClean="0"/>
              <a:t>Inimese keha on kaetud hõreda karvkattega</a:t>
            </a:r>
          </a:p>
          <a:p>
            <a:r>
              <a:rPr lang="et-EE" dirty="0" smtClean="0"/>
              <a:t>Külma korral annab sooja karvapüstitajalihase töö.</a:t>
            </a:r>
          </a:p>
          <a:p>
            <a:r>
              <a:rPr lang="et-EE" dirty="0" smtClean="0">
                <a:hlinkClick r:id="rId2"/>
              </a:rPr>
              <a:t>20 </a:t>
            </a:r>
            <a:r>
              <a:rPr lang="et-EE" dirty="0" err="1" smtClean="0">
                <a:hlinkClick r:id="rId2"/>
              </a:rPr>
              <a:t>most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amazing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microscope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shots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pictures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6" name="Sisu kohatäide 5" descr="P7200255-Human_hair_SEM-SP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074178"/>
            <a:ext cx="3672407" cy="540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phototake_rm_photo_of_head_lice_under_microscope.jpg"/>
          <p:cNvPicPr>
            <a:picLocks noChangeAspect="1"/>
          </p:cNvPicPr>
          <p:nvPr/>
        </p:nvPicPr>
        <p:blipFill>
          <a:blip r:embed="rId4" cstate="print"/>
          <a:srcRect t="11636" b="16150"/>
          <a:stretch>
            <a:fillRect/>
          </a:stretch>
        </p:blipFill>
        <p:spPr>
          <a:xfrm>
            <a:off x="539553" y="4581128"/>
            <a:ext cx="4108844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et-EE" dirty="0" smtClean="0"/>
              <a:t>Nahal leidub alati baktereid</a:t>
            </a:r>
            <a:endParaRPr lang="et-EE" dirty="0"/>
          </a:p>
        </p:txBody>
      </p:sp>
      <p:pic>
        <p:nvPicPr>
          <p:cNvPr id="6" name="Sisu kohatäide 5" descr="bacteria-on-skin_1899719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333"/>
          <a:stretch>
            <a:fillRect/>
          </a:stretch>
        </p:blipFill>
        <p:spPr>
          <a:xfrm>
            <a:off x="315416" y="1988840"/>
            <a:ext cx="468194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822576" cy="4434840"/>
          </a:xfrm>
        </p:spPr>
        <p:txBody>
          <a:bodyPr>
            <a:normAutofit/>
          </a:bodyPr>
          <a:lstStyle/>
          <a:p>
            <a:r>
              <a:rPr lang="et-EE" dirty="0" smtClean="0"/>
              <a:t>Osa elab nahal alaliselt, osa on sattunud sinna juhuslikult, vaid väike osa nahabaktereid võib põhjustada haigusi</a:t>
            </a:r>
          </a:p>
          <a:p>
            <a:r>
              <a:rPr lang="et-EE" dirty="0" smtClean="0"/>
              <a:t>Puhas ja terve nahk on mikroobidele läbimatu ja eluks ebasoodne (veidi happeline pind ja nahanäärmete eritised)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746648" cy="852704"/>
          </a:xfrm>
        </p:spPr>
        <p:txBody>
          <a:bodyPr>
            <a:normAutofit/>
          </a:bodyPr>
          <a:lstStyle/>
          <a:p>
            <a:r>
              <a:rPr lang="et-EE" dirty="0" smtClean="0"/>
              <a:t>Nahavärv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67544" y="4077072"/>
            <a:ext cx="8352928" cy="2448272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Mida rohkem UV-kiirgust, seda rohkem toodab nahk MELANIINI ja seda pruunim on nahk</a:t>
            </a:r>
          </a:p>
          <a:p>
            <a:r>
              <a:rPr lang="et-EE" dirty="0" smtClean="0"/>
              <a:t>Takistab kiirguse tungimist nahaaluskoesse, mis organismi kahjustaks</a:t>
            </a:r>
          </a:p>
          <a:p>
            <a:r>
              <a:rPr lang="et-EE" dirty="0" err="1" smtClean="0"/>
              <a:t>Melaniini</a:t>
            </a:r>
            <a:r>
              <a:rPr lang="et-EE" dirty="0" smtClean="0"/>
              <a:t> kogusest nahas sõltub inimgruppide nahavärvus</a:t>
            </a:r>
            <a:endParaRPr lang="et-EE" dirty="0"/>
          </a:p>
        </p:txBody>
      </p:sp>
      <p:pic>
        <p:nvPicPr>
          <p:cNvPr id="8" name="Sisu kohatäide 7" descr="2012-04-23-Skin-Type-Po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7540"/>
          <a:stretch>
            <a:fillRect/>
          </a:stretch>
        </p:blipFill>
        <p:spPr>
          <a:xfrm>
            <a:off x="2987824" y="764704"/>
            <a:ext cx="5763123" cy="31681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t-EE" dirty="0" smtClean="0"/>
              <a:t>Liigne päevitamine?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456384" cy="4434840"/>
          </a:xfrm>
        </p:spPr>
        <p:txBody>
          <a:bodyPr/>
          <a:lstStyle/>
          <a:p>
            <a:r>
              <a:rPr lang="et-EE" dirty="0" smtClean="0"/>
              <a:t>Päikeselt tulev liigne UV-kiirgus võib põhjustada nahavähki ning naha enneaegset vananemist</a:t>
            </a:r>
          </a:p>
          <a:p>
            <a:r>
              <a:rPr lang="et-EE" dirty="0" smtClean="0"/>
              <a:t>Keha tuleb kaitsta sobiva riietuse, päikseprillide ja kaitsekreemidega</a:t>
            </a:r>
            <a:endParaRPr lang="et-EE" dirty="0"/>
          </a:p>
        </p:txBody>
      </p:sp>
      <p:pic>
        <p:nvPicPr>
          <p:cNvPr id="6" name="Sisu kohatäide 5" descr="OldT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8217" y="1916832"/>
            <a:ext cx="490439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navy-conducts-skin-cancer-te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21088"/>
            <a:ext cx="3168352" cy="238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og">
  <a:themeElements>
    <a:clrScheme name="Keskmin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oog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oo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309</Words>
  <Application>Microsoft Office PowerPoint</Application>
  <PresentationFormat>Ekraaniseanss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2" baseType="lpstr">
      <vt:lpstr>Voog</vt:lpstr>
      <vt:lpstr>NAHK</vt:lpstr>
      <vt:lpstr>Nahk on elund, mis katab inimese keha.</vt:lpstr>
      <vt:lpstr>Naha ehitus - MARRASKNAHK</vt:lpstr>
      <vt:lpstr>Naha ehitus - PÄRISNAHK</vt:lpstr>
      <vt:lpstr>Nahk on meeleelund</vt:lpstr>
      <vt:lpstr>Inimese karvkate</vt:lpstr>
      <vt:lpstr>Nahal leidub alati baktereid</vt:lpstr>
      <vt:lpstr>Nahavärv</vt:lpstr>
      <vt:lpstr>Liigne päevitamine?</vt:lpstr>
      <vt:lpstr>Miks peab naha eest hoolitsema?</vt:lpstr>
      <vt:lpstr>Kasutatud allikad</vt:lpstr>
    </vt:vector>
  </TitlesOfParts>
  <Company>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NAHK</dc:title>
  <dc:creator>Opetaja</dc:creator>
  <cp:lastModifiedBy>webxan</cp:lastModifiedBy>
  <cp:revision>19</cp:revision>
  <dcterms:created xsi:type="dcterms:W3CDTF">2014-09-03T20:00:25Z</dcterms:created>
  <dcterms:modified xsi:type="dcterms:W3CDTF">2014-12-09T17:57:24Z</dcterms:modified>
</cp:coreProperties>
</file>