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lislai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stkül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t-EE" smtClean="0"/>
              <a:t>Klõpsake juhtslaidi alamtiitli laadi redigeerimiseks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0354-B5DC-4F8B-8802-8449D58C4034}" type="datetimeFigureOut">
              <a:rPr lang="et-EE" smtClean="0"/>
              <a:pPr/>
              <a:t>11.10.2015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33EE-4F25-49F8-9E77-BE63EDF2D665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0" name="Ristkül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0354-B5DC-4F8B-8802-8449D58C4034}" type="datetimeFigureOut">
              <a:rPr lang="et-EE" smtClean="0"/>
              <a:pPr/>
              <a:t>11.10.2015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33EE-4F25-49F8-9E77-BE63EDF2D66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stkül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istkül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0354-B5DC-4F8B-8802-8449D58C4034}" type="datetimeFigureOut">
              <a:rPr lang="et-EE" smtClean="0"/>
              <a:pPr/>
              <a:t>11.10.2015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33EE-4F25-49F8-9E77-BE63EDF2D66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0354-B5DC-4F8B-8802-8449D58C4034}" type="datetimeFigureOut">
              <a:rPr lang="et-EE" smtClean="0"/>
              <a:pPr/>
              <a:t>11.10.2015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33EE-4F25-49F8-9E77-BE63EDF2D66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stkül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istkül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0354-B5DC-4F8B-8802-8449D58C4034}" type="datetimeFigureOut">
              <a:rPr lang="et-EE" smtClean="0"/>
              <a:pPr/>
              <a:t>11.10.2015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33EE-4F25-49F8-9E77-BE63EDF2D66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0354-B5DC-4F8B-8802-8449D58C4034}" type="datetimeFigureOut">
              <a:rPr lang="et-EE" smtClean="0"/>
              <a:pPr/>
              <a:t>11.10.2015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33EE-4F25-49F8-9E77-BE63EDF2D66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0354-B5DC-4F8B-8802-8449D58C4034}" type="datetimeFigureOut">
              <a:rPr lang="et-EE" smtClean="0"/>
              <a:pPr/>
              <a:t>11.10.2015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33EE-4F25-49F8-9E77-BE63EDF2D66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0354-B5DC-4F8B-8802-8449D58C4034}" type="datetimeFigureOut">
              <a:rPr lang="et-EE" smtClean="0"/>
              <a:pPr/>
              <a:t>11.10.2015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33EE-4F25-49F8-9E77-BE63EDF2D66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0354-B5DC-4F8B-8802-8449D58C4034}" type="datetimeFigureOut">
              <a:rPr lang="et-EE" smtClean="0"/>
              <a:pPr/>
              <a:t>11.10.2015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33EE-4F25-49F8-9E77-BE63EDF2D66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0354-B5DC-4F8B-8802-8449D58C4034}" type="datetimeFigureOut">
              <a:rPr lang="et-EE" smtClean="0"/>
              <a:pPr/>
              <a:t>11.10.2015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33EE-4F25-49F8-9E77-BE63EDF2D665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2" name="Ristkül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istkül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t-EE" smtClean="0"/>
              <a:t>Pildi lisamiseks klõpsake ikooni</a:t>
            </a:r>
            <a:endParaRPr kumimoji="0" lang="en-US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A260354-B5DC-4F8B-8802-8449D58C4034}" type="datetimeFigureOut">
              <a:rPr lang="et-EE" smtClean="0"/>
              <a:pPr/>
              <a:t>11.10.2015</a:t>
            </a:fld>
            <a:endParaRPr lang="et-EE"/>
          </a:p>
        </p:txBody>
      </p:sp>
      <p:sp>
        <p:nvSpPr>
          <p:cNvPr id="11" name="Ristkül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istkül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A33EE-4F25-49F8-9E77-BE63EDF2D66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stkül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istkül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  <a:p>
            <a:pPr lvl="1" eaLnBrk="1" latinLnBrk="0" hangingPunct="1"/>
            <a:r>
              <a:rPr kumimoji="0" lang="et-EE" smtClean="0"/>
              <a:t>Teine tase</a:t>
            </a:r>
          </a:p>
          <a:p>
            <a:pPr lvl="2" eaLnBrk="1" latinLnBrk="0" hangingPunct="1"/>
            <a:r>
              <a:rPr kumimoji="0" lang="et-EE" smtClean="0"/>
              <a:t>Kolmas tase</a:t>
            </a:r>
          </a:p>
          <a:p>
            <a:pPr lvl="3" eaLnBrk="1" latinLnBrk="0" hangingPunct="1"/>
            <a:r>
              <a:rPr kumimoji="0" lang="et-EE" smtClean="0"/>
              <a:t>Neljas tase</a:t>
            </a:r>
          </a:p>
          <a:p>
            <a:pPr lvl="4" eaLnBrk="1" latinLnBrk="0" hangingPunct="1"/>
            <a:r>
              <a:rPr kumimoji="0"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A260354-B5DC-4F8B-8802-8449D58C4034}" type="datetimeFigureOut">
              <a:rPr lang="et-EE" smtClean="0"/>
              <a:pPr/>
              <a:t>11.10.2015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A33EE-4F25-49F8-9E77-BE63EDF2D665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orig13.deviantart.net/fc04/f/2012/238/2/7/modern_environment_by_mozzila_111-d5cgv3z.jpg" TargetMode="External"/><Relationship Id="rId13" Type="http://schemas.openxmlformats.org/officeDocument/2006/relationships/hyperlink" Target="http://1.bp.blogspot.com/-7PW8jGQCCQQ/Ut_GRsNOT7I/AAAAAAAAAwM/LXcyNVYc9U4/s1600/FoodChain.jpg" TargetMode="External"/><Relationship Id="rId18" Type="http://schemas.openxmlformats.org/officeDocument/2006/relationships/hyperlink" Target="http://nationswell.com/wp-content/uploads/2014/01/bacteria-in-dish.jpg" TargetMode="External"/><Relationship Id="rId26" Type="http://schemas.openxmlformats.org/officeDocument/2006/relationships/hyperlink" Target="https://dr282zn36sxxg.cloudfront.net/datastreams/f-d:ada9370a682bed86c781fba41e435c737e7371f46d86dc6e93eeb7a6+IMAGE_THUMB_POSTCARD+IMAGE_THUMB_POSTCARD.1" TargetMode="External"/><Relationship Id="rId3" Type="http://schemas.openxmlformats.org/officeDocument/2006/relationships/hyperlink" Target="http://1417240889.rsc.cdn77.org/wp-content/uploads/2015/02/52392786_c0089246-spl-001.jpg" TargetMode="External"/><Relationship Id="rId21" Type="http://schemas.openxmlformats.org/officeDocument/2006/relationships/hyperlink" Target="http://biology4isc.weebly.com/uploads/9/0/8/0/9080078/9334070.jpg?778" TargetMode="External"/><Relationship Id="rId7" Type="http://schemas.openxmlformats.org/officeDocument/2006/relationships/hyperlink" Target="http://i.telegraph.co.uk/multimedia/archive/01790/sperm_1790713b.jpg" TargetMode="External"/><Relationship Id="rId12" Type="http://schemas.openxmlformats.org/officeDocument/2006/relationships/hyperlink" Target="http://web-images.chacha.com/images/galleryimage-836655696-sep-29-2011-600x600.jpg" TargetMode="External"/><Relationship Id="rId17" Type="http://schemas.openxmlformats.org/officeDocument/2006/relationships/hyperlink" Target="http://academic.pgcc.edu/~kroberts/Lecture/Chapter%204/04-23_WhittakerTax_L.jpg" TargetMode="External"/><Relationship Id="rId25" Type="http://schemas.openxmlformats.org/officeDocument/2006/relationships/hyperlink" Target="http://image.slidesharecdn.com/kingdomplantae-091201142758-phpapp02/95/kingdom-plantae-1-728.jpg?cb=1259677712" TargetMode="External"/><Relationship Id="rId2" Type="http://schemas.openxmlformats.org/officeDocument/2006/relationships/hyperlink" Target="http://images.travelpod.com/tw_slides/ta00/fb7/086/12990279951-tpfil02aw-32224.jpg" TargetMode="External"/><Relationship Id="rId16" Type="http://schemas.openxmlformats.org/officeDocument/2006/relationships/hyperlink" Target="http://www.penguins-world.com/wp-content/uploads/Penguin-Reproduction_picture-623x200.jpg" TargetMode="External"/><Relationship Id="rId20" Type="http://schemas.openxmlformats.org/officeDocument/2006/relationships/hyperlink" Target="http://images.slideplayer.com/1/3305/slides/slide_1.jpg" TargetMode="External"/><Relationship Id="rId29" Type="http://schemas.openxmlformats.org/officeDocument/2006/relationships/hyperlink" Target="http://www.togelearn.com/images/intro-fee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oche.com/pages/downloads/photosel/061106/original/p004.jpg" TargetMode="External"/><Relationship Id="rId11" Type="http://schemas.openxmlformats.org/officeDocument/2006/relationships/hyperlink" Target="http://speakforchange.org/wp-content/uploads/2011/04/coke-aha.jpg" TargetMode="External"/><Relationship Id="rId24" Type="http://schemas.openxmlformats.org/officeDocument/2006/relationships/hyperlink" Target="http://1.bp.blogspot.com/-jUsUylAlMcg/Up-rFKvCkdI/AAAAAAAACuU/qNwqtp5loK8/s1600/Fungi+collage+for+FM+blog.jpg" TargetMode="External"/><Relationship Id="rId5" Type="http://schemas.openxmlformats.org/officeDocument/2006/relationships/hyperlink" Target="http://i.ytimg.com/vi/-zafJKbMPA8/maxresdefault.jpg" TargetMode="External"/><Relationship Id="rId15" Type="http://schemas.openxmlformats.org/officeDocument/2006/relationships/hyperlink" Target="http://scind.org/content_images/full/1394980086Artificial_Reproduction.jpg" TargetMode="External"/><Relationship Id="rId23" Type="http://schemas.openxmlformats.org/officeDocument/2006/relationships/hyperlink" Target="https://lovecraftianscience.files.wordpress.com/2014/04/fungi_docstoccdn-com.png" TargetMode="External"/><Relationship Id="rId28" Type="http://schemas.openxmlformats.org/officeDocument/2006/relationships/hyperlink" Target="http://star.spsk12.net/science/5/kingdoms%20webquest/kingdoms_webquest_files/image5161.gif" TargetMode="External"/><Relationship Id="rId10" Type="http://schemas.openxmlformats.org/officeDocument/2006/relationships/hyperlink" Target="http://www.dbestlists.com/wp-content/uploads/2012/05/simpanse.jpg" TargetMode="External"/><Relationship Id="rId19" Type="http://schemas.openxmlformats.org/officeDocument/2006/relationships/hyperlink" Target="http://b.static.trunity.net/files/142401_142500/142461/thumbs/2234750993_66e2a59f4d_438x0_scale.jpg" TargetMode="External"/><Relationship Id="rId31" Type="http://schemas.openxmlformats.org/officeDocument/2006/relationships/hyperlink" Target="http://www.cliparthut.com/clip-arts/564/moving-car-animation-564206.gif" TargetMode="External"/><Relationship Id="rId4" Type="http://schemas.openxmlformats.org/officeDocument/2006/relationships/hyperlink" Target="https://bennettsblog.files.wordpress.com/2010/06/animalscollage.jpg" TargetMode="External"/><Relationship Id="rId9" Type="http://schemas.openxmlformats.org/officeDocument/2006/relationships/hyperlink" Target="https://s-media-cache-ak0.pinimg.com/736x/2d/2d/ee/2d2deefd5b017e5b58bd0147a8396229.jpg" TargetMode="External"/><Relationship Id="rId14" Type="http://schemas.openxmlformats.org/officeDocument/2006/relationships/hyperlink" Target="http://cache2.asset-cache.net/xc/144097000-elephant-seal-breathing-out-warm-breathe-into-freezing.jpg?v=2&amp;c=IWSAsset&amp;k=2&amp;d=MV26nppw_uhFPn0xOpfYBwGCIfBfCOl1hUfRHwKg8EY1&amp;b=NkY1" TargetMode="External"/><Relationship Id="rId22" Type="http://schemas.openxmlformats.org/officeDocument/2006/relationships/hyperlink" Target="http://biology-igcse.weebly.com/uploads/1/5/0/7/15070316/6740705.jpg?523" TargetMode="External"/><Relationship Id="rId27" Type="http://schemas.openxmlformats.org/officeDocument/2006/relationships/hyperlink" Target="https://cdn.thinglink.me/api/image/457315041104887808/1240/10/scaletowidth" TargetMode="External"/><Relationship Id="rId30" Type="http://schemas.openxmlformats.org/officeDocument/2006/relationships/hyperlink" Target="http://file2.answcdn.com/answ-cld/image/upload/w_760,c_fill,g_faces:center,q_60/v1401263535/oe0trtiictmpn8gojmq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8077200" cy="1673352"/>
          </a:xfrm>
        </p:spPr>
        <p:txBody>
          <a:bodyPr>
            <a:normAutofit fontScale="90000"/>
          </a:bodyPr>
          <a:lstStyle/>
          <a:p>
            <a:pPr algn="l"/>
            <a:r>
              <a:rPr lang="et-EE" dirty="0" smtClean="0"/>
              <a:t>Mis on elu</a:t>
            </a:r>
            <a:br>
              <a:rPr lang="et-EE" dirty="0" smtClean="0"/>
            </a:br>
            <a:r>
              <a:rPr lang="et-EE" dirty="0" smtClean="0"/>
              <a:t>ja kuidas see avaldub erinevatel organismirühmadel?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2195736" y="4365104"/>
            <a:ext cx="6400800" cy="1752600"/>
          </a:xfrm>
        </p:spPr>
        <p:txBody>
          <a:bodyPr/>
          <a:lstStyle/>
          <a:p>
            <a:pPr algn="r"/>
            <a:r>
              <a:rPr lang="et-EE" dirty="0" smtClean="0"/>
              <a:t>Koostas: Leelo </a:t>
            </a:r>
            <a:r>
              <a:rPr lang="et-EE" dirty="0" err="1" smtClean="0"/>
              <a:t>Lusik</a:t>
            </a:r>
            <a:endParaRPr lang="et-EE" dirty="0" smtClean="0"/>
          </a:p>
          <a:p>
            <a:pPr algn="r"/>
            <a:r>
              <a:rPr lang="et-EE" dirty="0" smtClean="0"/>
              <a:t>Are Kool 2015</a:t>
            </a:r>
            <a:endParaRPr lang="et-EE" dirty="0"/>
          </a:p>
        </p:txBody>
      </p:sp>
      <p:pic>
        <p:nvPicPr>
          <p:cNvPr id="4" name="Pilt 3" descr="52392786_c0089246-spl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76672"/>
            <a:ext cx="512056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t 6" descr="2234750993_66e2a59f4d_438x0_sca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1" y="4149080"/>
            <a:ext cx="3672407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BAKTERID</a:t>
            </a:r>
            <a:endParaRPr lang="et-EE" dirty="0"/>
          </a:p>
        </p:txBody>
      </p:sp>
      <p:pic>
        <p:nvPicPr>
          <p:cNvPr id="6" name="Sisu kohatäide 5" descr="bacteria-in-dish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700808"/>
            <a:ext cx="3672408" cy="2445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isu kohatäide 4"/>
          <p:cNvSpPr>
            <a:spLocks noGrp="1"/>
          </p:cNvSpPr>
          <p:nvPr>
            <p:ph sz="half" idx="2"/>
          </p:nvPr>
        </p:nvSpPr>
        <p:spPr>
          <a:xfrm>
            <a:off x="3779912" y="1773936"/>
            <a:ext cx="5112568" cy="4623816"/>
          </a:xfrm>
        </p:spPr>
        <p:txBody>
          <a:bodyPr/>
          <a:lstStyle/>
          <a:p>
            <a:r>
              <a:rPr lang="et-EE" dirty="0" smtClean="0"/>
              <a:t>Koosnevad ühest lihtsa ehitusega rakust, millel pole tuuma</a:t>
            </a:r>
          </a:p>
          <a:p>
            <a:r>
              <a:rPr lang="et-EE" dirty="0" smtClean="0"/>
              <a:t>Mikroskoopilised</a:t>
            </a:r>
          </a:p>
          <a:p>
            <a:r>
              <a:rPr lang="et-EE" dirty="0" smtClean="0"/>
              <a:t>Toituvad enamasti valmis orgaanilisest ainest</a:t>
            </a:r>
          </a:p>
          <a:p>
            <a:r>
              <a:rPr lang="et-EE" dirty="0" smtClean="0"/>
              <a:t>Soodsas keskkonnas paljunevad kiiresti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ALGLOOMAD e. PROTISTID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0" y="1628800"/>
            <a:ext cx="4896544" cy="3528392"/>
          </a:xfrm>
        </p:spPr>
        <p:txBody>
          <a:bodyPr/>
          <a:lstStyle/>
          <a:p>
            <a:r>
              <a:rPr lang="et-EE" dirty="0" smtClean="0"/>
              <a:t>Koosnevad ühest rakust, mis on suurem, kui bakteritel</a:t>
            </a:r>
          </a:p>
          <a:p>
            <a:r>
              <a:rPr lang="et-EE" dirty="0" smtClean="0"/>
              <a:t>Enamik toituvad valmis orgaanilisest ainest, mõned fotosünteesivad</a:t>
            </a:r>
          </a:p>
          <a:p>
            <a:r>
              <a:rPr lang="et-EE" dirty="0" smtClean="0"/>
              <a:t>Liiguvad aktiivselt, paljunevad pooldudes</a:t>
            </a:r>
            <a:endParaRPr lang="et-EE" dirty="0"/>
          </a:p>
        </p:txBody>
      </p:sp>
      <p:pic>
        <p:nvPicPr>
          <p:cNvPr id="6" name="Sisu kohatäide 5" descr="slide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7809" r="8668"/>
          <a:stretch>
            <a:fillRect/>
          </a:stretch>
        </p:blipFill>
        <p:spPr>
          <a:xfrm>
            <a:off x="4716016" y="1556792"/>
            <a:ext cx="4176464" cy="3750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lt 6" descr="9334070.jpg"/>
          <p:cNvPicPr>
            <a:picLocks noChangeAspect="1"/>
          </p:cNvPicPr>
          <p:nvPr/>
        </p:nvPicPr>
        <p:blipFill>
          <a:blip r:embed="rId3" cstate="print"/>
          <a:srcRect b="6393"/>
          <a:stretch>
            <a:fillRect/>
          </a:stretch>
        </p:blipFill>
        <p:spPr>
          <a:xfrm>
            <a:off x="395536" y="5229200"/>
            <a:ext cx="5389352" cy="16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SEENED</a:t>
            </a:r>
            <a:endParaRPr lang="et-EE" dirty="0"/>
          </a:p>
        </p:txBody>
      </p:sp>
      <p:pic>
        <p:nvPicPr>
          <p:cNvPr id="6" name="Sisu kohatäide 5" descr="yello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1628800"/>
            <a:ext cx="5040560" cy="3780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isu kohatäide 4"/>
          <p:cNvSpPr>
            <a:spLocks noGrp="1"/>
          </p:cNvSpPr>
          <p:nvPr>
            <p:ph sz="half" idx="2"/>
          </p:nvPr>
        </p:nvSpPr>
        <p:spPr>
          <a:xfrm>
            <a:off x="5292080" y="1556792"/>
            <a:ext cx="3672408" cy="4840960"/>
          </a:xfrm>
        </p:spPr>
        <p:txBody>
          <a:bodyPr/>
          <a:lstStyle/>
          <a:p>
            <a:r>
              <a:rPr lang="et-EE" dirty="0" smtClean="0"/>
              <a:t>Enamik hulkraksed</a:t>
            </a:r>
          </a:p>
          <a:p>
            <a:r>
              <a:rPr lang="et-EE" dirty="0" smtClean="0"/>
              <a:t>Hangivad seeneniidistiku abil teiste organismide toodetud toitaineid</a:t>
            </a:r>
          </a:p>
          <a:p>
            <a:r>
              <a:rPr lang="et-EE" dirty="0" smtClean="0"/>
              <a:t>Paljunevad eostega ja niidistikuga</a:t>
            </a:r>
          </a:p>
          <a:p>
            <a:r>
              <a:rPr lang="et-EE" dirty="0" smtClean="0"/>
              <a:t>Kasvavad kogu elu</a:t>
            </a:r>
            <a:endParaRPr lang="et-EE" dirty="0"/>
          </a:p>
        </p:txBody>
      </p:sp>
      <p:pic>
        <p:nvPicPr>
          <p:cNvPr id="8" name="Pilt 7" descr="Fungi collage for FM blo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4008" y="5354992"/>
            <a:ext cx="4283968" cy="1503008"/>
          </a:xfrm>
          <a:prstGeom prst="rect">
            <a:avLst/>
          </a:prstGeom>
        </p:spPr>
      </p:pic>
      <p:pic>
        <p:nvPicPr>
          <p:cNvPr id="9" name="Pilt 8" descr="Fungi collage for FM blo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3528" y="5426611"/>
            <a:ext cx="4380205" cy="1431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TAIMED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0" y="1628800"/>
            <a:ext cx="4244280" cy="4768952"/>
          </a:xfrm>
        </p:spPr>
        <p:txBody>
          <a:bodyPr/>
          <a:lstStyle/>
          <a:p>
            <a:r>
              <a:rPr lang="et-EE" dirty="0" smtClean="0"/>
              <a:t>Hulkraksed</a:t>
            </a:r>
          </a:p>
          <a:p>
            <a:r>
              <a:rPr lang="et-EE" dirty="0" smtClean="0"/>
              <a:t>Toodavad endale vajalikud toitained ise – fotosünteesivad</a:t>
            </a:r>
          </a:p>
          <a:p>
            <a:r>
              <a:rPr lang="et-EE" dirty="0" smtClean="0"/>
              <a:t>Reageerivad keskkonnamuutustele, kuid aeglaselt</a:t>
            </a:r>
          </a:p>
          <a:p>
            <a:r>
              <a:rPr lang="et-EE" dirty="0" smtClean="0"/>
              <a:t>Enamik paljuneb seemnetega </a:t>
            </a:r>
          </a:p>
          <a:p>
            <a:r>
              <a:rPr lang="et-EE" dirty="0" smtClean="0"/>
              <a:t>Kasvavad kogu elu</a:t>
            </a:r>
            <a:endParaRPr lang="et-EE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t="11438" r="63754" b="24579"/>
          <a:stretch>
            <a:fillRect/>
          </a:stretch>
        </p:blipFill>
        <p:spPr bwMode="auto">
          <a:xfrm>
            <a:off x="4211960" y="1628800"/>
            <a:ext cx="471601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isu kohatäide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LOOMAD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3672408" cy="4768952"/>
          </a:xfrm>
        </p:spPr>
        <p:txBody>
          <a:bodyPr/>
          <a:lstStyle/>
          <a:p>
            <a:r>
              <a:rPr lang="et-EE" dirty="0" smtClean="0"/>
              <a:t>Hulkraksed</a:t>
            </a:r>
          </a:p>
          <a:p>
            <a:r>
              <a:rPr lang="et-EE" dirty="0" smtClean="0"/>
              <a:t>Söövad taimi või teisi loomi</a:t>
            </a:r>
          </a:p>
          <a:p>
            <a:r>
              <a:rPr lang="et-EE" dirty="0" smtClean="0"/>
              <a:t>Liikuvamad, kui teised organismid, reageerivad kiirelt</a:t>
            </a:r>
          </a:p>
          <a:p>
            <a:r>
              <a:rPr lang="et-EE" dirty="0" smtClean="0"/>
              <a:t>Ei kasva kogu elu</a:t>
            </a:r>
          </a:p>
          <a:p>
            <a:r>
              <a:rPr lang="et-EE" dirty="0" smtClean="0"/>
              <a:t>Enamik loomi paljuneb suguliselt</a:t>
            </a:r>
          </a:p>
          <a:p>
            <a:endParaRPr lang="et-EE" dirty="0"/>
          </a:p>
        </p:txBody>
      </p:sp>
      <p:pic>
        <p:nvPicPr>
          <p:cNvPr id="7" name="Sisu kohatäide 6" descr="tmp457315041104887808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79912" y="1628800"/>
            <a:ext cx="5118720" cy="38390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Kodune ülesanne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251520" y="1772816"/>
            <a:ext cx="3538736" cy="4623816"/>
          </a:xfrm>
        </p:spPr>
        <p:txBody>
          <a:bodyPr/>
          <a:lstStyle/>
          <a:p>
            <a:r>
              <a:rPr lang="et-EE" dirty="0" smtClean="0"/>
              <a:t>Otsi ja pane kirja loomade vanuserekordeid.</a:t>
            </a:r>
          </a:p>
          <a:p>
            <a:r>
              <a:rPr lang="et-EE" dirty="0" smtClean="0"/>
              <a:t>Kirjuta üles millised on maailma vanimad taimed?</a:t>
            </a:r>
          </a:p>
          <a:p>
            <a:r>
              <a:rPr lang="et-EE" dirty="0" err="1" smtClean="0"/>
              <a:t>Tv</a:t>
            </a:r>
            <a:r>
              <a:rPr lang="et-EE" dirty="0" smtClean="0"/>
              <a:t>. lk. 8, 9</a:t>
            </a:r>
            <a:endParaRPr lang="et-EE" dirty="0"/>
          </a:p>
        </p:txBody>
      </p:sp>
      <p:pic>
        <p:nvPicPr>
          <p:cNvPr id="5" name="Sisu kohatäide 4" descr="animalscollage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772816"/>
            <a:ext cx="4758680" cy="36737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Kasutatud allikad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79512" y="1484785"/>
            <a:ext cx="8712968" cy="4916016"/>
          </a:xfrm>
        </p:spPr>
        <p:txBody>
          <a:bodyPr>
            <a:normAutofit lnSpcReduction="10000"/>
          </a:bodyPr>
          <a:lstStyle/>
          <a:p>
            <a:r>
              <a:rPr lang="et-EE" sz="1000" dirty="0" smtClean="0">
                <a:hlinkClick r:id="rId2"/>
              </a:rPr>
              <a:t>http://images.travelpod.com/tw_slides/ta00/fb7/086/12990279951-tpfil02aw-32224.jpg</a:t>
            </a:r>
            <a:endParaRPr lang="et-EE" sz="1000" dirty="0" smtClean="0"/>
          </a:p>
          <a:p>
            <a:r>
              <a:rPr lang="et-EE" sz="1000" dirty="0" smtClean="0">
                <a:hlinkClick r:id="rId3"/>
              </a:rPr>
              <a:t>http://1417240889.rsc.cdn77.org/wp-content/uploads/2015/02/52392786_c0089246-spl-001.jpg</a:t>
            </a:r>
            <a:endParaRPr lang="et-EE" sz="1000" dirty="0" smtClean="0"/>
          </a:p>
          <a:p>
            <a:r>
              <a:rPr lang="et-EE" sz="1000" dirty="0" smtClean="0">
                <a:hlinkClick r:id="rId4"/>
              </a:rPr>
              <a:t>https://bennettsblog.files.wordpress.com/2010/06/animalscollage.jpg</a:t>
            </a:r>
            <a:endParaRPr lang="et-EE" sz="1000" dirty="0" smtClean="0"/>
          </a:p>
          <a:p>
            <a:r>
              <a:rPr lang="et-EE" sz="1000" dirty="0" smtClean="0">
                <a:hlinkClick r:id="rId5"/>
              </a:rPr>
              <a:t>http://i.ytimg.com/vi/-zafJKbMPA8/maxresdefault.jpg</a:t>
            </a:r>
            <a:endParaRPr lang="et-EE" sz="1000" dirty="0" smtClean="0"/>
          </a:p>
          <a:p>
            <a:r>
              <a:rPr lang="et-EE" sz="1000" dirty="0" smtClean="0">
                <a:hlinkClick r:id="rId6"/>
              </a:rPr>
              <a:t>http://www.roche.com/pages/downloads/photosel/061106/original/p004.jpg</a:t>
            </a:r>
            <a:endParaRPr lang="et-EE" sz="1000" dirty="0" smtClean="0"/>
          </a:p>
          <a:p>
            <a:r>
              <a:rPr lang="et-EE" sz="1000" dirty="0" smtClean="0">
                <a:hlinkClick r:id="rId7"/>
              </a:rPr>
              <a:t>http://i.telegraph.co.uk/multimedia/archive/01790/sperm_1790713b.jpg</a:t>
            </a:r>
            <a:endParaRPr lang="et-EE" sz="1000" dirty="0" smtClean="0"/>
          </a:p>
          <a:p>
            <a:r>
              <a:rPr lang="et-EE" sz="1000" dirty="0" smtClean="0">
                <a:hlinkClick r:id="rId8"/>
              </a:rPr>
              <a:t>http://orig13.deviantart.net/fc04/f/2012/238/2/7/modern_environment_by_mozzila_111-d5cgv3z.jpg</a:t>
            </a:r>
            <a:endParaRPr lang="et-EE" sz="1000" dirty="0" smtClean="0"/>
          </a:p>
          <a:p>
            <a:r>
              <a:rPr lang="et-EE" sz="1000" dirty="0" smtClean="0">
                <a:hlinkClick r:id="rId9"/>
              </a:rPr>
              <a:t>https://s-media-cache-ak0.pinimg.com/736x/2d/2d/ee/2d2deefd5b017e5b58bd0147a8396229.jpg</a:t>
            </a:r>
            <a:endParaRPr lang="et-EE" sz="1000" dirty="0" smtClean="0"/>
          </a:p>
          <a:p>
            <a:r>
              <a:rPr lang="et-EE" sz="1000" dirty="0" smtClean="0">
                <a:hlinkClick r:id="rId10"/>
              </a:rPr>
              <a:t>http://www.dbestlists.com/wp-content/uploads/2012/05/simpanse.jpg</a:t>
            </a:r>
            <a:endParaRPr lang="et-EE" sz="1000" dirty="0" smtClean="0"/>
          </a:p>
          <a:p>
            <a:r>
              <a:rPr lang="et-EE" sz="1000" dirty="0" smtClean="0">
                <a:hlinkClick r:id="rId11"/>
              </a:rPr>
              <a:t>http://speakforchange.org/wp-content/uploads/2011/04/coke-aha.jpg</a:t>
            </a:r>
            <a:endParaRPr lang="et-EE" sz="1000" dirty="0" smtClean="0"/>
          </a:p>
          <a:p>
            <a:r>
              <a:rPr lang="et-EE" sz="1000" dirty="0" smtClean="0">
                <a:hlinkClick r:id="rId12"/>
              </a:rPr>
              <a:t>http://web-images.chacha.com/images/galleryimage-836655696-sep-29-2011-600x600.jpg</a:t>
            </a:r>
            <a:endParaRPr lang="et-EE" sz="1000" dirty="0" smtClean="0"/>
          </a:p>
          <a:p>
            <a:r>
              <a:rPr lang="et-EE" sz="1000" dirty="0" smtClean="0">
                <a:hlinkClick r:id="rId13"/>
              </a:rPr>
              <a:t>http://1.bp.blogspot.com/-7PW8jGQCCQQ/Ut_GRsNOT7I/AAAAAAAAAwM/LXcyNVYc9U4/s1600/FoodChain.jpg</a:t>
            </a:r>
            <a:endParaRPr lang="et-EE" sz="1000" dirty="0" smtClean="0"/>
          </a:p>
          <a:p>
            <a:r>
              <a:rPr lang="et-EE" sz="1000" dirty="0" smtClean="0">
                <a:hlinkClick r:id="rId14"/>
              </a:rPr>
              <a:t>http://cache2.asset-cache.net/xc/144097000-elephant-seal-breathing-out-warm-breathe-into-freezing.jpg?v=2&amp;c=IWSAsset&amp;k=2&amp;d=MV26nppw_uhFPn0xOpfYBwGCIfBfCOl1hUfRHwKg8EY1&amp;b=NkY1</a:t>
            </a:r>
            <a:endParaRPr lang="et-EE" sz="1000" dirty="0" smtClean="0"/>
          </a:p>
          <a:p>
            <a:r>
              <a:rPr lang="et-EE" sz="1000" dirty="0" smtClean="0">
                <a:hlinkClick r:id="rId15"/>
              </a:rPr>
              <a:t>http://scind.org/content_images/full/1394980086Artificial_Reproduction.jpg</a:t>
            </a:r>
            <a:endParaRPr lang="et-EE" sz="1000" dirty="0" smtClean="0"/>
          </a:p>
          <a:p>
            <a:r>
              <a:rPr lang="et-EE" sz="1000" dirty="0" smtClean="0">
                <a:hlinkClick r:id="rId16"/>
              </a:rPr>
              <a:t>http://www.penguins-world.com/wp-content/uploads/Penguin-Reproduction_picture-623x200.jpg</a:t>
            </a:r>
            <a:endParaRPr lang="et-EE" sz="1000" dirty="0" smtClean="0"/>
          </a:p>
          <a:p>
            <a:r>
              <a:rPr lang="et-EE" sz="1000" dirty="0" smtClean="0">
                <a:hlinkClick r:id="rId17"/>
              </a:rPr>
              <a:t>http://academic.pgcc.edu/~kroberts/Lecture/Chapter%204/04-23_WhittakerTax_L.jpg</a:t>
            </a:r>
            <a:endParaRPr lang="et-EE" sz="1000" dirty="0" smtClean="0"/>
          </a:p>
          <a:p>
            <a:r>
              <a:rPr lang="et-EE" sz="1000" dirty="0" smtClean="0">
                <a:hlinkClick r:id="rId18"/>
              </a:rPr>
              <a:t>http://nationswell.com/wp-content/uploads/2014/01/bacteria-in-dish.jpg</a:t>
            </a:r>
            <a:endParaRPr lang="et-EE" sz="1000" dirty="0" smtClean="0"/>
          </a:p>
          <a:p>
            <a:r>
              <a:rPr lang="et-EE" sz="1000" dirty="0" smtClean="0">
                <a:hlinkClick r:id="rId19"/>
              </a:rPr>
              <a:t>http://b.static.trunity.net/files/142401_142500/142461/thumbs/2234750993_66e2a59f4d_438x0_scale.jpg</a:t>
            </a:r>
            <a:endParaRPr lang="et-EE" sz="1000" dirty="0" smtClean="0"/>
          </a:p>
          <a:p>
            <a:r>
              <a:rPr lang="et-EE" sz="1000" dirty="0" smtClean="0">
                <a:hlinkClick r:id="rId20"/>
              </a:rPr>
              <a:t>http://images.slideplayer.com/1/3305/slides/slide_1.jpg</a:t>
            </a:r>
            <a:endParaRPr lang="et-EE" sz="1000" dirty="0" smtClean="0"/>
          </a:p>
          <a:p>
            <a:r>
              <a:rPr lang="et-EE" sz="1000" dirty="0" smtClean="0">
                <a:hlinkClick r:id="rId21"/>
              </a:rPr>
              <a:t>http://biology4isc.weebly.com/uploads/9/0/8/0/9080078/9334070.jpg?778</a:t>
            </a:r>
            <a:endParaRPr lang="et-EE" sz="1000" dirty="0" smtClean="0"/>
          </a:p>
          <a:p>
            <a:r>
              <a:rPr lang="et-EE" sz="1000" dirty="0" smtClean="0">
                <a:hlinkClick r:id="rId22"/>
              </a:rPr>
              <a:t>http://biology-igcse.weebly.com/uploads/1/5/0/7/15070316/6740705.jpg?523</a:t>
            </a:r>
            <a:endParaRPr lang="et-EE" sz="1000" dirty="0" smtClean="0"/>
          </a:p>
          <a:p>
            <a:r>
              <a:rPr lang="et-EE" sz="1000" dirty="0" smtClean="0">
                <a:hlinkClick r:id="rId23"/>
              </a:rPr>
              <a:t>https://lovecraftianscience.files.wordpress.com/2014/04/fungi_docstoccdn-com.png</a:t>
            </a:r>
            <a:endParaRPr lang="et-EE" sz="1000" dirty="0" smtClean="0"/>
          </a:p>
          <a:p>
            <a:r>
              <a:rPr lang="et-EE" sz="1000" dirty="0" smtClean="0">
                <a:hlinkClick r:id="rId24"/>
              </a:rPr>
              <a:t>http://1.bp.blogspot.com/-jUsUylAlMcg/Up-rFKvCkdI/AAAAAAAACuU/qNwqtp5loK8/s1600/Fungi+collage+for+FM+blog.jpg</a:t>
            </a:r>
            <a:endParaRPr lang="et-EE" sz="1000" dirty="0" smtClean="0"/>
          </a:p>
          <a:p>
            <a:r>
              <a:rPr lang="et-EE" sz="1000" dirty="0" smtClean="0">
                <a:hlinkClick r:id="rId25"/>
              </a:rPr>
              <a:t>http://image.slidesharecdn.com/kingdomplantae-091201142758-phpapp02/95/kingdom-plantae-1-728.jpg?cb=1259677712</a:t>
            </a:r>
            <a:endParaRPr lang="et-EE" sz="1000" dirty="0" smtClean="0"/>
          </a:p>
          <a:p>
            <a:r>
              <a:rPr lang="et-EE" sz="1000" dirty="0" smtClean="0">
                <a:hlinkClick r:id="rId26"/>
              </a:rPr>
              <a:t>https://dr282zn36sxxg.cloudfront.net/datastreams/f-d%3Aada9370a682bed86c781fba41e435c737e7371f46d86dc6e93eeb7a6%2BIMAGE_THUMB_POSTCARD%2BIMAGE_THUMB_POSTCARD.1</a:t>
            </a:r>
            <a:endParaRPr lang="et-EE" sz="1000" dirty="0" smtClean="0"/>
          </a:p>
          <a:p>
            <a:r>
              <a:rPr lang="et-EE" sz="1000" dirty="0" smtClean="0">
                <a:hlinkClick r:id="rId27"/>
              </a:rPr>
              <a:t>https://cdn.thinglink.me/api/image/457315041104887808/1240/10/scaletowidth</a:t>
            </a:r>
            <a:endParaRPr lang="et-EE" sz="1000" dirty="0" smtClean="0"/>
          </a:p>
          <a:p>
            <a:r>
              <a:rPr lang="et-EE" sz="1000" dirty="0" smtClean="0">
                <a:hlinkClick r:id="rId28"/>
              </a:rPr>
              <a:t>http://star.spsk12.net/science/5/kingdoms%20webquest/kingdoms_webquest_files/image5161.gif</a:t>
            </a:r>
            <a:endParaRPr lang="et-EE" sz="1000" dirty="0" smtClean="0"/>
          </a:p>
          <a:p>
            <a:r>
              <a:rPr lang="et-EE" sz="1000" dirty="0" smtClean="0">
                <a:hlinkClick r:id="rId29"/>
              </a:rPr>
              <a:t>http://www.togelearn.com/images/intro-fee.gif</a:t>
            </a:r>
            <a:endParaRPr lang="et-EE" sz="1000" dirty="0" smtClean="0"/>
          </a:p>
          <a:p>
            <a:r>
              <a:rPr lang="et-EE" sz="1000" dirty="0" smtClean="0">
                <a:hlinkClick r:id="rId30"/>
              </a:rPr>
              <a:t>http://file2.answcdn.com/answ-cld/image/upload/w_760,c_fill,g_faces:center,q_60/v1401263535/oe0trtiictmpn8gojmq1.jpg</a:t>
            </a:r>
            <a:endParaRPr lang="et-EE" sz="1000" dirty="0" smtClean="0"/>
          </a:p>
          <a:p>
            <a:r>
              <a:rPr lang="et-EE" sz="1000" dirty="0" smtClean="0">
                <a:hlinkClick r:id="rId31"/>
              </a:rPr>
              <a:t>http://www.cliparthut.com/clip-arts/564/moving-car-animation-564206.gif</a:t>
            </a:r>
            <a:endParaRPr lang="et-EE" sz="1000" dirty="0" smtClean="0"/>
          </a:p>
          <a:p>
            <a:endParaRPr lang="et-E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dirty="0" smtClean="0"/>
              <a:t>Kõikidel organismidel ehk elusolenditel on terve hulk ühiseid tunnuseid:</a:t>
            </a:r>
            <a:endParaRPr lang="et-EE" sz="3600" dirty="0"/>
          </a:p>
        </p:txBody>
      </p:sp>
      <p:pic>
        <p:nvPicPr>
          <p:cNvPr id="6" name="Sisu kohatäide 5" descr="12990279951-tpfil02aw-322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4896544" cy="4896544"/>
          </a:xfrm>
        </p:spPr>
      </p:pic>
      <p:pic>
        <p:nvPicPr>
          <p:cNvPr id="9" name="Sisu kohatäide 8" descr="intro-fee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51500" y="2208684"/>
            <a:ext cx="3165475" cy="3751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dirty="0" smtClean="0"/>
              <a:t>* Organismid koosnevad rakkudest</a:t>
            </a:r>
            <a:endParaRPr lang="et-EE" sz="3600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4176464" cy="1800200"/>
          </a:xfrm>
        </p:spPr>
        <p:txBody>
          <a:bodyPr>
            <a:normAutofit lnSpcReduction="10000"/>
          </a:bodyPr>
          <a:lstStyle/>
          <a:p>
            <a:r>
              <a:rPr lang="et-EE" dirty="0" smtClean="0"/>
              <a:t>Väikseimad ehitusüksused, millel on säilinud kõik elu tunnused</a:t>
            </a:r>
            <a:endParaRPr lang="et-EE" dirty="0"/>
          </a:p>
        </p:txBody>
      </p:sp>
      <p:pic>
        <p:nvPicPr>
          <p:cNvPr id="6" name="Sisu kohatäide 5" descr="maxresdefaul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12235"/>
          <a:stretch>
            <a:fillRect/>
          </a:stretch>
        </p:blipFill>
        <p:spPr>
          <a:xfrm>
            <a:off x="179512" y="3356992"/>
            <a:ext cx="4084071" cy="2016224"/>
          </a:xfrm>
        </p:spPr>
      </p:pic>
      <p:pic>
        <p:nvPicPr>
          <p:cNvPr id="7" name="Pilt 6" descr="p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844824"/>
            <a:ext cx="3851941" cy="3081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lt 7" descr="sperm_1790713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4293096"/>
            <a:ext cx="3638300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dirty="0" smtClean="0"/>
              <a:t>* Reageerimine keskkonna muutustele</a:t>
            </a:r>
            <a:endParaRPr lang="et-EE" sz="3600" dirty="0"/>
          </a:p>
        </p:txBody>
      </p:sp>
      <p:pic>
        <p:nvPicPr>
          <p:cNvPr id="6" name="Sisu kohatäide 5" descr="modern_environment_by_mozzila_111-d5cgv3z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384042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isu kohatäide 4"/>
          <p:cNvSpPr>
            <a:spLocks noGrp="1"/>
          </p:cNvSpPr>
          <p:nvPr>
            <p:ph sz="half" idx="2"/>
          </p:nvPr>
        </p:nvSpPr>
        <p:spPr>
          <a:xfrm>
            <a:off x="4355976" y="1628800"/>
            <a:ext cx="4536504" cy="2015104"/>
          </a:xfrm>
        </p:spPr>
        <p:txBody>
          <a:bodyPr/>
          <a:lstStyle/>
          <a:p>
            <a:r>
              <a:rPr lang="et-EE" dirty="0" smtClean="0"/>
              <a:t>Et ellu jääda, peavad organismid vastu võtma signaale keskkonnast ja neile vastavalt reageerima</a:t>
            </a:r>
            <a:endParaRPr lang="et-EE" dirty="0"/>
          </a:p>
        </p:txBody>
      </p:sp>
      <p:pic>
        <p:nvPicPr>
          <p:cNvPr id="7" name="Pilt 6" descr="type-of-environment-biotic-abiotic.jpeg"/>
          <p:cNvPicPr>
            <a:picLocks noChangeAspect="1"/>
          </p:cNvPicPr>
          <p:nvPr/>
        </p:nvPicPr>
        <p:blipFill>
          <a:blip r:embed="rId3" cstate="print"/>
          <a:srcRect t="9611" b="13502"/>
          <a:stretch>
            <a:fillRect/>
          </a:stretch>
        </p:blipFill>
        <p:spPr>
          <a:xfrm>
            <a:off x="179512" y="3645024"/>
            <a:ext cx="8754367" cy="3028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dirty="0" smtClean="0"/>
              <a:t>* Kasvamine ja arenemine</a:t>
            </a:r>
            <a:endParaRPr lang="et-EE" sz="3600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0" y="1773936"/>
            <a:ext cx="4932040" cy="2591168"/>
          </a:xfrm>
        </p:spPr>
        <p:txBody>
          <a:bodyPr>
            <a:normAutofit/>
          </a:bodyPr>
          <a:lstStyle/>
          <a:p>
            <a:r>
              <a:rPr lang="et-EE" dirty="0" smtClean="0"/>
              <a:t>Kasvamine tähendab organismi mõõtmete suurenemist</a:t>
            </a:r>
          </a:p>
          <a:p>
            <a:r>
              <a:rPr lang="et-EE" dirty="0" smtClean="0"/>
              <a:t>Arenemise käigus muutuvad nad keerukamaks</a:t>
            </a:r>
            <a:endParaRPr lang="et-EE" dirty="0"/>
          </a:p>
        </p:txBody>
      </p:sp>
      <p:pic>
        <p:nvPicPr>
          <p:cNvPr id="6" name="Sisu kohatäide 5" descr="2d2deefd5b017e5b58bd0147a839622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700808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lt 6" descr="simpan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293096"/>
            <a:ext cx="209826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lt 7" descr="coke-ah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3" y="4275094"/>
            <a:ext cx="3096345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lt 8" descr="galleryimage-836655696-sep-29-2011-600x600.jpg"/>
          <p:cNvPicPr>
            <a:picLocks noChangeAspect="1"/>
          </p:cNvPicPr>
          <p:nvPr/>
        </p:nvPicPr>
        <p:blipFill>
          <a:blip r:embed="rId5" cstate="print"/>
          <a:srcRect b="27500"/>
          <a:stretch>
            <a:fillRect/>
          </a:stretch>
        </p:blipFill>
        <p:spPr>
          <a:xfrm>
            <a:off x="5652120" y="4293096"/>
            <a:ext cx="3078963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dirty="0" smtClean="0"/>
              <a:t>* Ainevahetus</a:t>
            </a:r>
            <a:endParaRPr lang="et-EE" sz="3600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0" y="1628800"/>
            <a:ext cx="5832648" cy="2160240"/>
          </a:xfrm>
        </p:spPr>
        <p:txBody>
          <a:bodyPr/>
          <a:lstStyle/>
          <a:p>
            <a:r>
              <a:rPr lang="et-EE" dirty="0" smtClean="0"/>
              <a:t>Eluks vajalikke aineid saadakse keskkonnast ja eritatakse jäägid sinna tagasi – toitumine, hingamine, eritamine</a:t>
            </a:r>
            <a:endParaRPr lang="et-EE" dirty="0"/>
          </a:p>
        </p:txBody>
      </p:sp>
      <p:pic>
        <p:nvPicPr>
          <p:cNvPr id="6" name="Sisu kohatäide 5" descr="FoodCha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3501008"/>
            <a:ext cx="8296187" cy="3125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lt 6" descr="144097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556792"/>
            <a:ext cx="313234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dirty="0" smtClean="0"/>
              <a:t>* Paljunemine</a:t>
            </a:r>
            <a:endParaRPr lang="et-EE" sz="3600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251520" y="1773936"/>
            <a:ext cx="4536504" cy="2087112"/>
          </a:xfrm>
        </p:spPr>
        <p:txBody>
          <a:bodyPr/>
          <a:lstStyle/>
          <a:p>
            <a:r>
              <a:rPr lang="et-EE" dirty="0" smtClean="0"/>
              <a:t>Elusolendid on võimelised andma endasarnaseid järglasi, millega tagatakse liigi säilimine </a:t>
            </a:r>
            <a:endParaRPr lang="et-EE" dirty="0"/>
          </a:p>
        </p:txBody>
      </p:sp>
      <p:pic>
        <p:nvPicPr>
          <p:cNvPr id="6" name="Sisu kohatäide 5" descr="1394980086Artificial_Reproduc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556792"/>
            <a:ext cx="4038600" cy="4125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lt 6" descr="Penguin-Reproduction_picture-623x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293097"/>
            <a:ext cx="6264696" cy="2011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cliparthut.com/clip-arts/564/moving-car-animation-5642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909548"/>
            <a:ext cx="3312368" cy="1948452"/>
          </a:xfrm>
          <a:prstGeom prst="rect">
            <a:avLst/>
          </a:prstGeom>
          <a:noFill/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Elu tunnused </a:t>
            </a:r>
            <a:r>
              <a:rPr lang="et-EE" dirty="0" err="1" smtClean="0"/>
              <a:t>……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0" y="1556792"/>
            <a:ext cx="4038600" cy="4623816"/>
          </a:xfrm>
        </p:spPr>
        <p:txBody>
          <a:bodyPr/>
          <a:lstStyle/>
          <a:p>
            <a:r>
              <a:rPr lang="et-EE" dirty="0" smtClean="0"/>
              <a:t>koosnevad rakkudest</a:t>
            </a:r>
          </a:p>
          <a:p>
            <a:r>
              <a:rPr lang="et-EE" dirty="0" smtClean="0"/>
              <a:t>Kasvavad </a:t>
            </a:r>
          </a:p>
          <a:p>
            <a:r>
              <a:rPr lang="et-EE" dirty="0" smtClean="0"/>
              <a:t>Arenevad</a:t>
            </a:r>
          </a:p>
          <a:p>
            <a:r>
              <a:rPr lang="et-EE" dirty="0" smtClean="0"/>
              <a:t>Paljunevad</a:t>
            </a:r>
          </a:p>
          <a:p>
            <a:r>
              <a:rPr lang="et-EE" dirty="0" smtClean="0"/>
              <a:t>Toimub ainevahetus</a:t>
            </a:r>
          </a:p>
          <a:p>
            <a:r>
              <a:rPr lang="et-EE" dirty="0" smtClean="0"/>
              <a:t>Reageerivad keskkonnatingimustele</a:t>
            </a:r>
            <a:endParaRPr lang="et-EE" dirty="0"/>
          </a:p>
        </p:txBody>
      </p:sp>
      <p:pic>
        <p:nvPicPr>
          <p:cNvPr id="5" name="Sisu kohatäide 4" descr="oe0trtiictmpn8gojmq1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67944" y="3089520"/>
            <a:ext cx="4830688" cy="3603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067944" y="1700808"/>
            <a:ext cx="5076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/>
              <a:t>Miks konna loetakse elusorganismiks, aga autot mitte ? </a:t>
            </a:r>
          </a:p>
          <a:p>
            <a:r>
              <a:rPr lang="et-EE" sz="2400" dirty="0" smtClean="0"/>
              <a:t>Mis on neis erinevat, mis ühist?</a:t>
            </a:r>
            <a:endParaRPr lang="et-E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dirty="0" smtClean="0"/>
              <a:t>Organismid jagatakse neile iseloomulike tunnuste järgi viide riiki:</a:t>
            </a:r>
            <a:endParaRPr lang="et-EE" sz="3600" dirty="0"/>
          </a:p>
        </p:txBody>
      </p:sp>
      <p:pic>
        <p:nvPicPr>
          <p:cNvPr id="7" name="Sisu kohatäide 6" descr="04-23_WhittakerTax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091"/>
          <a:stretch>
            <a:fillRect/>
          </a:stretch>
        </p:blipFill>
        <p:spPr>
          <a:xfrm>
            <a:off x="971600" y="1628800"/>
            <a:ext cx="7099852" cy="48532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odul">
  <a:themeElements>
    <a:clrScheme name="Mo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294</TotalTime>
  <Words>365</Words>
  <Application>Microsoft Office PowerPoint</Application>
  <PresentationFormat>Ekraaniseanss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16</vt:i4>
      </vt:variant>
    </vt:vector>
  </HeadingPairs>
  <TitlesOfParts>
    <vt:vector size="17" baseType="lpstr">
      <vt:lpstr>Moodul</vt:lpstr>
      <vt:lpstr>Mis on elu ja kuidas see avaldub erinevatel organismirühmadel?</vt:lpstr>
      <vt:lpstr>Kõikidel organismidel ehk elusolenditel on terve hulk ühiseid tunnuseid:</vt:lpstr>
      <vt:lpstr>* Organismid koosnevad rakkudest</vt:lpstr>
      <vt:lpstr>* Reageerimine keskkonna muutustele</vt:lpstr>
      <vt:lpstr>* Kasvamine ja arenemine</vt:lpstr>
      <vt:lpstr>* Ainevahetus</vt:lpstr>
      <vt:lpstr>* Paljunemine</vt:lpstr>
      <vt:lpstr>Elu tunnused ……</vt:lpstr>
      <vt:lpstr>Organismid jagatakse neile iseloomulike tunnuste järgi viide riiki:</vt:lpstr>
      <vt:lpstr>BAKTERID</vt:lpstr>
      <vt:lpstr>ALGLOOMAD e. PROTISTID</vt:lpstr>
      <vt:lpstr>SEENED</vt:lpstr>
      <vt:lpstr>TAIMED</vt:lpstr>
      <vt:lpstr>LOOMAD</vt:lpstr>
      <vt:lpstr>Kodune ülesanne</vt:lpstr>
      <vt:lpstr>Kasutatud allikad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 on elu ja kuidas see avaldub erinevatel organismirühmadel?</dc:title>
  <dc:creator>Leelo</dc:creator>
  <cp:lastModifiedBy>Illar</cp:lastModifiedBy>
  <cp:revision>40</cp:revision>
  <dcterms:created xsi:type="dcterms:W3CDTF">2015-09-18T18:19:20Z</dcterms:created>
  <dcterms:modified xsi:type="dcterms:W3CDTF">2015-10-11T06:35:53Z</dcterms:modified>
</cp:coreProperties>
</file>