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1" r:id="rId7"/>
    <p:sldId id="265" r:id="rId8"/>
    <p:sldId id="266" r:id="rId9"/>
    <p:sldId id="262" r:id="rId10"/>
    <p:sldId id="263" r:id="rId11"/>
    <p:sldId id="264" r:id="rId12"/>
    <p:sldId id="260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5008E-6971-4500-A9A6-415E4E17A429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11FB5-59B1-44D4-9252-46E96294EF6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6464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11FB5-59B1-44D4-9252-46E96294EF62}" type="slidenum">
              <a:rPr lang="et-EE" smtClean="0"/>
              <a:pPr/>
              <a:t>9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stkül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istkül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istkül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istkül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istkül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Ümarnurkne ristkül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Ümarnurkne ristkül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istkül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istkül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istkül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istkül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28" name="Kuupäeva kohatäid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39E1EF4-05AA-4213-876A-33B2C9880BC0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17" name="Jaluse kohatäid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29" name="Slaidinumbri kohatä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40284F3-0A70-4DCA-8C65-72FB2F5CE19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EF4-05AA-4213-876A-33B2C9880BC0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4F3-0A70-4DCA-8C65-72FB2F5CE19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EF4-05AA-4213-876A-33B2C9880BC0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4F3-0A70-4DCA-8C65-72FB2F5CE19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EF4-05AA-4213-876A-33B2C9880BC0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4F3-0A70-4DCA-8C65-72FB2F5CE19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EF4-05AA-4213-876A-33B2C9880BC0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4F3-0A70-4DCA-8C65-72FB2F5CE19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EF4-05AA-4213-876A-33B2C9880BC0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4F3-0A70-4DCA-8C65-72FB2F5CE19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26" name="Kuupäeva kohatäid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9E1EF4-05AA-4213-876A-33B2C9880BC0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27" name="Slaidinumbri kohatä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0284F3-0A70-4DCA-8C65-72FB2F5CE19B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28" name="Jaluse kohatäid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39E1EF4-05AA-4213-876A-33B2C9880BC0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40284F3-0A70-4DCA-8C65-72FB2F5CE19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EF4-05AA-4213-876A-33B2C9880BC0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4F3-0A70-4DCA-8C65-72FB2F5CE19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EF4-05AA-4213-876A-33B2C9880BC0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4F3-0A70-4DCA-8C65-72FB2F5CE19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1EF4-05AA-4213-876A-33B2C9880BC0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84F3-0A70-4DCA-8C65-72FB2F5CE19B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stkül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istkül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istkül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istkül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istkül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Ümarnurkne ristkül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Ümarnurkne ristkül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istkül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istkül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istkül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istkül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istkül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istkül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13" name="Teksti kohatäid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39E1EF4-05AA-4213-876A-33B2C9880BC0}" type="datetimeFigureOut">
              <a:rPr lang="et-EE" smtClean="0"/>
              <a:pPr/>
              <a:t>11.10.2015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t-EE"/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40284F3-0A70-4DCA-8C65-72FB2F5CE19B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biodbs.univ.trieste.it/carso/chiavi_pub21?sc=367" TargetMode="External"/><Relationship Id="rId2" Type="http://schemas.openxmlformats.org/officeDocument/2006/relationships/hyperlink" Target="http://e.loodus.ee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33.media.tumblr.com/tumblr_lvgirja8oQ1ql3zjs.jpg" TargetMode="External"/><Relationship Id="rId13" Type="http://schemas.openxmlformats.org/officeDocument/2006/relationships/hyperlink" Target="http://www.lifeonthinice.org/data/photos/60_1jeross_pb01_14.jpg" TargetMode="External"/><Relationship Id="rId18" Type="http://schemas.openxmlformats.org/officeDocument/2006/relationships/hyperlink" Target="http://cdn.shopify.com/s/files/1/0265/3475/products/3823_largeview_a7e97c00-e071-4926-bfc7-a9b180062f9e_1024x1024.jpeg?v=1441914931" TargetMode="External"/><Relationship Id="rId3" Type="http://schemas.openxmlformats.org/officeDocument/2006/relationships/hyperlink" Target="http://img3.goodfon.su/wallpaper/big/4/f8/priroda-morskoy-mir-rakushki-4216.jpg" TargetMode="External"/><Relationship Id="rId21" Type="http://schemas.openxmlformats.org/officeDocument/2006/relationships/hyperlink" Target="http://img14.deviantart.net/a7b0/i/2012/309/b/f/the_first_photo_with_canon_1d_x_parus_palustris_by_dr_constantinoff-d5k3wic.jpg" TargetMode="External"/><Relationship Id="rId7" Type="http://schemas.openxmlformats.org/officeDocument/2006/relationships/hyperlink" Target="http://www.nature.com/scitable/content/ne0000/ne0000/ne0000/ne0000/13309918/levine_figure1_ksm.jpg" TargetMode="External"/><Relationship Id="rId12" Type="http://schemas.openxmlformats.org/officeDocument/2006/relationships/hyperlink" Target="http://images.fineartamerica.com/images-medium-large/1-a-brown-grizzly-bear-ursus-arctos-deb-garside.jpg" TargetMode="External"/><Relationship Id="rId17" Type="http://schemas.openxmlformats.org/officeDocument/2006/relationships/hyperlink" Target="https://classconnection.s3.amazonaws.com/213/flashcards/5418213/png/vertebrata-145D5F5DC9359E57485.png" TargetMode="External"/><Relationship Id="rId2" Type="http://schemas.openxmlformats.org/officeDocument/2006/relationships/hyperlink" Target="http://www.jarva.ee/public/files/small_h283/old/tihased.jpg" TargetMode="External"/><Relationship Id="rId16" Type="http://schemas.openxmlformats.org/officeDocument/2006/relationships/hyperlink" Target="http://www.exploringnature.org/graphics/ecology/Mammalia_bw_72.jpg" TargetMode="External"/><Relationship Id="rId20" Type="http://schemas.openxmlformats.org/officeDocument/2006/relationships/hyperlink" Target="http://www.gas.or.jp/e_biodiversity/images_about/about01_imag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e.com/nrg/journal/v2/n2/images/nrg0201_130a_f1.gif" TargetMode="External"/><Relationship Id="rId11" Type="http://schemas.openxmlformats.org/officeDocument/2006/relationships/hyperlink" Target="http://amazingtails.net/wp-content/uploads/2015/06/22-Amazing-Tails-that-cant-let-go-21.jpg" TargetMode="External"/><Relationship Id="rId5" Type="http://schemas.openxmlformats.org/officeDocument/2006/relationships/hyperlink" Target="http://www.nature.com/polopoly_fs/7.19788.1410538826!/image/Birds.jpg_gen/derivatives/landscape_630/Birds.jpg" TargetMode="External"/><Relationship Id="rId15" Type="http://schemas.openxmlformats.org/officeDocument/2006/relationships/hyperlink" Target="http://www.lynxeds.com/sites/default/files/27-URS-01_0.jpg" TargetMode="External"/><Relationship Id="rId23" Type="http://schemas.openxmlformats.org/officeDocument/2006/relationships/hyperlink" Target="http://static5.businessinsider.com/image/50d37593ecad04fc31000002/these-animals-are-zombified-by-parasites.jpg" TargetMode="External"/><Relationship Id="rId10" Type="http://schemas.openxmlformats.org/officeDocument/2006/relationships/hyperlink" Target="https://cache.osta.ee/iv2/auctions/1_1_26584352.jpg" TargetMode="External"/><Relationship Id="rId19" Type="http://schemas.openxmlformats.org/officeDocument/2006/relationships/hyperlink" Target="http://friendsberowravalley.org.au/assets/images/FBVRPBiodivDiagram.gif" TargetMode="External"/><Relationship Id="rId4" Type="http://schemas.openxmlformats.org/officeDocument/2006/relationships/hyperlink" Target="http://www.humansandnature.org/filebin/images/blog/from-so-simple2.jpg" TargetMode="External"/><Relationship Id="rId9" Type="http://schemas.openxmlformats.org/officeDocument/2006/relationships/hyperlink" Target="http://image.slidesharecdn.com/eluslooduse-sstemaatika-21054/95/eluslooduse-sstemaatika-6-728.jpg?cb=1242350970" TargetMode="External"/><Relationship Id="rId14" Type="http://schemas.openxmlformats.org/officeDocument/2006/relationships/hyperlink" Target="http://www.alaska-in-pictures.com/data/media/2/ursus-americanus_4116.jpg" TargetMode="External"/><Relationship Id="rId22" Type="http://schemas.openxmlformats.org/officeDocument/2006/relationships/hyperlink" Target="https://annaabi.ee/122994-picture-5.jpe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Miks ja kuidas jaotatakse organisme?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Koostas Leelo </a:t>
            </a:r>
            <a:r>
              <a:rPr lang="et-EE" dirty="0" err="1" smtClean="0"/>
              <a:t>Lusik</a:t>
            </a:r>
            <a:endParaRPr lang="et-EE" dirty="0" smtClean="0"/>
          </a:p>
          <a:p>
            <a:r>
              <a:rPr lang="et-EE" dirty="0" smtClean="0"/>
              <a:t>Are Kool 2015</a:t>
            </a:r>
            <a:endParaRPr lang="et-EE" dirty="0"/>
          </a:p>
        </p:txBody>
      </p:sp>
      <p:pic>
        <p:nvPicPr>
          <p:cNvPr id="5" name="Pilt 4" descr="tumblr_lvgirja8oQ1ql3zj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6585" y="4221088"/>
            <a:ext cx="1451082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et-EE" dirty="0" smtClean="0"/>
              <a:t>Kuidas organisme määratakse?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3051783"/>
          </a:xfrm>
        </p:spPr>
        <p:txBody>
          <a:bodyPr/>
          <a:lstStyle/>
          <a:p>
            <a:r>
              <a:rPr lang="et-EE" dirty="0" smtClean="0"/>
              <a:t>Määraja on vahend organismide määramiseks oluliste tunnuste järgi.</a:t>
            </a:r>
          </a:p>
          <a:p>
            <a:r>
              <a:rPr lang="et-EE" dirty="0" err="1" smtClean="0">
                <a:hlinkClick r:id="rId2"/>
              </a:rPr>
              <a:t>NatureGate</a:t>
            </a:r>
            <a:r>
              <a:rPr lang="et-EE" dirty="0" smtClean="0">
                <a:hlinkClick r:id="rId2"/>
              </a:rPr>
              <a:t> – </a:t>
            </a:r>
            <a:r>
              <a:rPr lang="et-EE" dirty="0" err="1" smtClean="0">
                <a:hlinkClick r:id="rId2"/>
              </a:rPr>
              <a:t>eLoodus</a:t>
            </a:r>
            <a:endParaRPr lang="et-EE" dirty="0" smtClean="0"/>
          </a:p>
          <a:p>
            <a:r>
              <a:rPr lang="et-EE" dirty="0" err="1" smtClean="0">
                <a:hlinkClick r:id="rId3"/>
              </a:rPr>
              <a:t>eFloora</a:t>
            </a:r>
            <a:endParaRPr lang="et-EE" dirty="0"/>
          </a:p>
        </p:txBody>
      </p:sp>
      <p:pic>
        <p:nvPicPr>
          <p:cNvPr id="5" name="Sisu kohatäide 4" descr="1_1_2658435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772816"/>
            <a:ext cx="4038600" cy="2766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lt 5" descr="teadus_0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49080"/>
            <a:ext cx="5085286" cy="2495928"/>
          </a:xfrm>
          <a:prstGeom prst="rect">
            <a:avLst/>
          </a:prstGeom>
        </p:spPr>
      </p:pic>
      <p:pic>
        <p:nvPicPr>
          <p:cNvPr id="7" name="Pilt 6" descr="the_first_photo_with_canon_1d_x_parus_palustris_by_dr_constantinoff-d5k3wic.jpg"/>
          <p:cNvPicPr>
            <a:picLocks noChangeAspect="1"/>
          </p:cNvPicPr>
          <p:nvPr/>
        </p:nvPicPr>
        <p:blipFill>
          <a:blip r:embed="rId6" cstate="print"/>
          <a:srcRect t="12687" r="34450" b="4847"/>
          <a:stretch>
            <a:fillRect/>
          </a:stretch>
        </p:blipFill>
        <p:spPr>
          <a:xfrm>
            <a:off x="5076056" y="4207151"/>
            <a:ext cx="2952328" cy="247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 descr="teadus_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219256" cy="5624457"/>
          </a:xfr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0" y="476672"/>
            <a:ext cx="3826768" cy="1066800"/>
          </a:xfrm>
        </p:spPr>
        <p:txBody>
          <a:bodyPr/>
          <a:lstStyle/>
          <a:p>
            <a:r>
              <a:rPr lang="et-EE" dirty="0" smtClean="0"/>
              <a:t>Määramispuu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r>
              <a:rPr lang="et-EE" sz="1100" dirty="0" smtClean="0">
                <a:hlinkClick r:id="rId2"/>
              </a:rPr>
              <a:t>http://www.jarva.ee/public/files/small_h283/old/tihased.jpg</a:t>
            </a:r>
            <a:endParaRPr lang="et-EE" sz="1100" dirty="0" smtClean="0"/>
          </a:p>
          <a:p>
            <a:r>
              <a:rPr lang="et-EE" sz="1100" dirty="0" smtClean="0">
                <a:hlinkClick r:id="rId3"/>
              </a:rPr>
              <a:t>http://img3.goodfon.su/wallpaper/big/4/f8/priroda-morskoy-mir-rakushki-4216.jpg</a:t>
            </a:r>
            <a:endParaRPr lang="et-EE" sz="1100" dirty="0" smtClean="0"/>
          </a:p>
          <a:p>
            <a:r>
              <a:rPr lang="et-EE" sz="1100" dirty="0" smtClean="0">
                <a:hlinkClick r:id="rId4"/>
              </a:rPr>
              <a:t>http://www.humansandnature.org/filebin/images/blog/from-so-simple2.jpg</a:t>
            </a:r>
            <a:endParaRPr lang="et-EE" sz="1100" dirty="0" smtClean="0"/>
          </a:p>
          <a:p>
            <a:r>
              <a:rPr lang="et-EE" sz="1100" dirty="0" smtClean="0">
                <a:hlinkClick r:id="rId5"/>
              </a:rPr>
              <a:t>http://www.nature.com/polopoly_fs/7.19788.1410538826!/image/Birds.jpg_gen/derivatives/landscape_630/Birds.jpg</a:t>
            </a:r>
            <a:endParaRPr lang="et-EE" sz="1100" dirty="0" smtClean="0"/>
          </a:p>
          <a:p>
            <a:r>
              <a:rPr lang="et-EE" sz="1100" dirty="0" smtClean="0">
                <a:hlinkClick r:id="rId6"/>
              </a:rPr>
              <a:t>http://www.nature.com/nrg/journal/v2/n2/images/nrg0201_130a_f1.gif</a:t>
            </a:r>
            <a:endParaRPr lang="et-EE" sz="1100" dirty="0" smtClean="0"/>
          </a:p>
          <a:p>
            <a:r>
              <a:rPr lang="et-EE" sz="1100" dirty="0" smtClean="0">
                <a:hlinkClick r:id="rId7"/>
              </a:rPr>
              <a:t>http://www.nature.com/scitable/content/ne0000/ne0000/ne0000/ne0000/13309918/levine_figure1_ksm.jpg</a:t>
            </a:r>
            <a:endParaRPr lang="et-EE" sz="1100" dirty="0" smtClean="0"/>
          </a:p>
          <a:p>
            <a:r>
              <a:rPr lang="et-EE" sz="1100" dirty="0" smtClean="0">
                <a:hlinkClick r:id="rId8"/>
              </a:rPr>
              <a:t>http://33.media.tumblr.com/tumblr_lvgirja8oQ1ql3zjs.jpg</a:t>
            </a:r>
            <a:endParaRPr lang="et-EE" sz="1100" dirty="0" smtClean="0"/>
          </a:p>
          <a:p>
            <a:r>
              <a:rPr lang="et-EE" sz="1100" dirty="0" smtClean="0">
                <a:hlinkClick r:id="rId9"/>
              </a:rPr>
              <a:t>http://image.slidesharecdn.com/eluslooduse-sstemaatika-21054/95/eluslooduse-sstemaatika-6-728.jpg?cb=1242350970</a:t>
            </a:r>
            <a:endParaRPr lang="et-EE" sz="1100" dirty="0" smtClean="0"/>
          </a:p>
          <a:p>
            <a:r>
              <a:rPr lang="et-EE" sz="1100" dirty="0" smtClean="0">
                <a:hlinkClick r:id="rId10"/>
              </a:rPr>
              <a:t>https://cache.osta.ee/iv2/auctions/1_1_26584352.jpg</a:t>
            </a:r>
            <a:endParaRPr lang="et-EE" sz="1100" dirty="0" smtClean="0"/>
          </a:p>
          <a:p>
            <a:r>
              <a:rPr lang="et-EE" sz="1100" dirty="0" smtClean="0">
                <a:hlinkClick r:id="rId11"/>
              </a:rPr>
              <a:t>http://amazingtails.net/wp-content/uploads/2015/06/22-Amazing-Tails-that-cant-let-go-21.jpg</a:t>
            </a:r>
            <a:endParaRPr lang="et-EE" sz="1100" dirty="0" smtClean="0"/>
          </a:p>
          <a:p>
            <a:r>
              <a:rPr lang="et-EE" sz="1100" dirty="0" smtClean="0">
                <a:hlinkClick r:id="rId12"/>
              </a:rPr>
              <a:t>http://images.fineartamerica.com/images-medium-large/1-a-brown-grizzly-bear-ursus-arctos-deb-garside.jpg</a:t>
            </a:r>
            <a:endParaRPr lang="et-EE" sz="1100" dirty="0" smtClean="0"/>
          </a:p>
          <a:p>
            <a:r>
              <a:rPr lang="et-EE" sz="1100" dirty="0" smtClean="0">
                <a:hlinkClick r:id="rId13"/>
              </a:rPr>
              <a:t>http://www.lifeonthinice.org/data/photos/60_1jeross_pb01_14.jpg</a:t>
            </a:r>
            <a:endParaRPr lang="et-EE" sz="1100" dirty="0" smtClean="0"/>
          </a:p>
          <a:p>
            <a:r>
              <a:rPr lang="et-EE" sz="1100" dirty="0" smtClean="0">
                <a:hlinkClick r:id="rId14"/>
              </a:rPr>
              <a:t>http://www.alaska-in-pictures.com/data/media/2/ursus-americanus_4116.jpg</a:t>
            </a:r>
            <a:endParaRPr lang="et-EE" sz="1100" dirty="0" smtClean="0"/>
          </a:p>
          <a:p>
            <a:r>
              <a:rPr lang="et-EE" sz="1100" dirty="0" smtClean="0">
                <a:hlinkClick r:id="rId15"/>
              </a:rPr>
              <a:t>http://www.lynxeds.com/sites/default/files/27-URS-01_0.jpg</a:t>
            </a:r>
            <a:endParaRPr lang="et-EE" sz="1100" dirty="0" smtClean="0"/>
          </a:p>
          <a:p>
            <a:r>
              <a:rPr lang="et-EE" sz="1100" dirty="0" smtClean="0">
                <a:hlinkClick r:id="rId16"/>
              </a:rPr>
              <a:t>http://www.exploringnature.org/graphics/ecology/Mammalia_bw_72.jpg</a:t>
            </a:r>
            <a:endParaRPr lang="et-EE" sz="1100" dirty="0" smtClean="0"/>
          </a:p>
          <a:p>
            <a:r>
              <a:rPr lang="et-EE" sz="1100" dirty="0" smtClean="0">
                <a:hlinkClick r:id="rId17"/>
              </a:rPr>
              <a:t>https://classconnection.s3.amazonaws.com/213/flashcards/5418213/png/vertebrata-145D5F5DC9359E57485.png</a:t>
            </a:r>
            <a:endParaRPr lang="et-EE" sz="1100" dirty="0" smtClean="0"/>
          </a:p>
          <a:p>
            <a:r>
              <a:rPr lang="et-EE" sz="1100" dirty="0" smtClean="0">
                <a:hlinkClick r:id="rId18"/>
              </a:rPr>
              <a:t>http://cdn.shopify.com/s/files/1/0265/3475/products/3823_largeview_a7e97c00-e071-4926-bfc7-a9b180062f9e_1024x1024.jpeg?v=1441914931</a:t>
            </a:r>
            <a:endParaRPr lang="et-EE" sz="1100" dirty="0" smtClean="0"/>
          </a:p>
          <a:p>
            <a:r>
              <a:rPr lang="et-EE" sz="1100" dirty="0" smtClean="0">
                <a:hlinkClick r:id="rId19"/>
              </a:rPr>
              <a:t>http://friendsberowravalley.org.au/assets/images/FBVRPBiodivDiagram.gif</a:t>
            </a:r>
            <a:endParaRPr lang="et-EE" sz="1100" dirty="0" smtClean="0"/>
          </a:p>
          <a:p>
            <a:r>
              <a:rPr lang="et-EE" sz="1100" dirty="0" smtClean="0">
                <a:hlinkClick r:id="rId20"/>
              </a:rPr>
              <a:t>http://www.gas.or.jp/e_biodiversity/images_about/about01_image.jpg</a:t>
            </a:r>
            <a:endParaRPr lang="et-EE" sz="1100" dirty="0" smtClean="0"/>
          </a:p>
          <a:p>
            <a:r>
              <a:rPr lang="et-EE" sz="1100" dirty="0" smtClean="0">
                <a:hlinkClick r:id="rId21"/>
              </a:rPr>
              <a:t>http://img14.deviantart.net/a7b0/i/2012/309/b/f/the_first_photo_with_canon_1d_x_parus_palustris_by_dr_constantinoff-d5k3wic.jpg</a:t>
            </a:r>
            <a:endParaRPr lang="et-EE" sz="1100" dirty="0" smtClean="0"/>
          </a:p>
          <a:p>
            <a:r>
              <a:rPr lang="et-EE" sz="1100" dirty="0" smtClean="0">
                <a:hlinkClick r:id="rId22"/>
              </a:rPr>
              <a:t>https://annaabi.ee/122994-picture-5.jpeg</a:t>
            </a:r>
            <a:endParaRPr lang="et-EE" sz="1100" dirty="0" smtClean="0"/>
          </a:p>
          <a:p>
            <a:r>
              <a:rPr lang="et-EE" sz="1100" dirty="0" smtClean="0">
                <a:hlinkClick r:id="rId23"/>
              </a:rPr>
              <a:t>http://static5.businessinsider.com/image/50d37593ecad04fc31000002/these-animals-are-zombified-by-parasites.jpg</a:t>
            </a:r>
            <a:endParaRPr lang="et-EE" sz="1100" dirty="0" smtClean="0"/>
          </a:p>
          <a:p>
            <a:endParaRPr lang="et-E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Elusloodus on tohutult mitmekesine</a:t>
            </a:r>
            <a:endParaRPr lang="et-EE" dirty="0"/>
          </a:p>
        </p:txBody>
      </p:sp>
      <p:pic>
        <p:nvPicPr>
          <p:cNvPr id="7" name="Sisu kohatäide 6" descr="Earthishometo8_7millionspec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266" y="1412776"/>
            <a:ext cx="747628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u kohatäide 5" descr="Bird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4437112"/>
            <a:ext cx="4038600" cy="2160240"/>
          </a:xfr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et-EE" sz="3200" dirty="0" smtClean="0"/>
              <a:t>Ühte liiki kuuluvad sarnased isendid, kes annavad omataolisi viljakaid järglasi</a:t>
            </a:r>
            <a:endParaRPr lang="et-EE" sz="3200" dirty="0"/>
          </a:p>
        </p:txBody>
      </p:sp>
      <p:sp>
        <p:nvSpPr>
          <p:cNvPr id="5" name="Sisu kohatäide 4"/>
          <p:cNvSpPr>
            <a:spLocks noGrp="1"/>
          </p:cNvSpPr>
          <p:nvPr>
            <p:ph sz="half" idx="2"/>
          </p:nvPr>
        </p:nvSpPr>
        <p:spPr>
          <a:xfrm>
            <a:off x="4211960" y="2249424"/>
            <a:ext cx="4474840" cy="1899655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Liikidele pannakse teaduslikud nimetused, mis koosneb kahest ladinakeelsest sõnast.</a:t>
            </a:r>
          </a:p>
          <a:p>
            <a:r>
              <a:rPr lang="et-EE" dirty="0" smtClean="0"/>
              <a:t>Kodukana  - </a:t>
            </a:r>
            <a:r>
              <a:rPr lang="et-EE" dirty="0" err="1" smtClean="0"/>
              <a:t>Gallus</a:t>
            </a:r>
            <a:r>
              <a:rPr lang="et-EE" dirty="0" smtClean="0"/>
              <a:t> </a:t>
            </a:r>
            <a:r>
              <a:rPr lang="et-EE" dirty="0" err="1" smtClean="0"/>
              <a:t>domesticus</a:t>
            </a:r>
            <a:endParaRPr lang="et-EE" dirty="0" smtClean="0"/>
          </a:p>
          <a:p>
            <a:r>
              <a:rPr lang="et-EE" dirty="0" smtClean="0"/>
              <a:t>Viirpapagoi – </a:t>
            </a:r>
            <a:r>
              <a:rPr lang="et-EE" dirty="0" err="1" smtClean="0"/>
              <a:t>Melopsittacus</a:t>
            </a:r>
            <a:r>
              <a:rPr lang="et-EE" dirty="0" smtClean="0"/>
              <a:t> undulatus</a:t>
            </a:r>
          </a:p>
          <a:p>
            <a:endParaRPr lang="et-EE" dirty="0"/>
          </a:p>
        </p:txBody>
      </p:sp>
      <p:pic>
        <p:nvPicPr>
          <p:cNvPr id="7" name="Pilt 6" descr="nrg0201_130a_f1 (1).gif"/>
          <p:cNvPicPr>
            <a:picLocks noChangeAspect="1"/>
          </p:cNvPicPr>
          <p:nvPr/>
        </p:nvPicPr>
        <p:blipFill>
          <a:blip r:embed="rId3" cstate="print"/>
          <a:srcRect b="4851"/>
          <a:stretch>
            <a:fillRect/>
          </a:stretch>
        </p:blipFill>
        <p:spPr>
          <a:xfrm>
            <a:off x="683568" y="2161978"/>
            <a:ext cx="3600399" cy="441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" name="Sisu kohatäide 6" descr="about01_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474" y="260648"/>
            <a:ext cx="8096958" cy="646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Organismid jaotatakse sarnaste tunnuste põhjal rühmadesse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179512" y="2249425"/>
            <a:ext cx="5544616" cy="1971664"/>
          </a:xfrm>
        </p:spPr>
        <p:txBody>
          <a:bodyPr/>
          <a:lstStyle/>
          <a:p>
            <a:r>
              <a:rPr lang="et-EE" dirty="0" smtClean="0"/>
              <a:t>Kogu eluslooduse süsteem on üles ehitatud organismide omavahelise suguluse põhjal</a:t>
            </a:r>
          </a:p>
          <a:p>
            <a:r>
              <a:rPr lang="et-EE" dirty="0" smtClean="0"/>
              <a:t>Mida madalam aste, seda rohkem ühesuguseid tunnuseid</a:t>
            </a:r>
            <a:endParaRPr lang="et-EE" dirty="0"/>
          </a:p>
        </p:txBody>
      </p:sp>
      <p:pic>
        <p:nvPicPr>
          <p:cNvPr id="6" name="Sisu kohatäide 5" descr="priroda-morskoy-mir-rakushki-42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382472" y="2741320"/>
            <a:ext cx="4269695" cy="272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lt 8" descr="levine_figure1_ks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3717032"/>
            <a:ext cx="5302448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et-EE" dirty="0" smtClean="0"/>
              <a:t>Eluslooduse süsteem</a:t>
            </a:r>
            <a:endParaRPr lang="et-EE" dirty="0"/>
          </a:p>
        </p:txBody>
      </p:sp>
      <p:pic>
        <p:nvPicPr>
          <p:cNvPr id="8" name="Sisu kohatäide 7" descr="27-URS-01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3162" y="1844675"/>
            <a:ext cx="3468075" cy="4525963"/>
          </a:xfrm>
        </p:spPr>
      </p:pic>
      <p:pic>
        <p:nvPicPr>
          <p:cNvPr id="10" name="Sisu kohatäide 9" descr="eluslooduse-sstemaatika-6-72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2350"/>
          <a:stretch>
            <a:fillRect/>
          </a:stretch>
        </p:blipFill>
        <p:spPr>
          <a:xfrm>
            <a:off x="395535" y="1844824"/>
            <a:ext cx="4286779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et-EE" dirty="0" smtClean="0"/>
              <a:t>Pruunkaru eluslooduse süsteemis</a:t>
            </a:r>
            <a:endParaRPr lang="et-EE" dirty="0"/>
          </a:p>
        </p:txBody>
      </p:sp>
      <p:pic>
        <p:nvPicPr>
          <p:cNvPr id="7" name="Sisu kohatäide 6" descr="teadus_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20000">
            <a:off x="167449" y="1916832"/>
            <a:ext cx="8976551" cy="4601226"/>
          </a:xfrm>
        </p:spPr>
      </p:pic>
      <p:pic>
        <p:nvPicPr>
          <p:cNvPr id="8" name="Pilt 7" descr="1-a-brown-grizzly-bear-ursus-arctos-deb-gar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789040"/>
            <a:ext cx="3720193" cy="2467728"/>
          </a:xfrm>
          <a:prstGeom prst="rect">
            <a:avLst/>
          </a:prstGeom>
        </p:spPr>
      </p:pic>
      <p:pic>
        <p:nvPicPr>
          <p:cNvPr id="9" name="Pilt 8" descr="60_1jeross_pb01_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39952" y="4653136"/>
            <a:ext cx="1224136" cy="1614054"/>
          </a:xfrm>
          <a:prstGeom prst="rect">
            <a:avLst/>
          </a:prstGeom>
        </p:spPr>
      </p:pic>
      <p:pic>
        <p:nvPicPr>
          <p:cNvPr id="10" name="Pilt 9" descr="ursus-americanus_4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0392" y="3068960"/>
            <a:ext cx="807930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lt 8" descr="3823_largeview_a7e97c00-e071-4926-bfc7-a9b180062f9e_1024x102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692696"/>
            <a:ext cx="3837620" cy="3070096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" name="Sisu kohatäide 5" descr="Mammalia_bw_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3066314"/>
            <a:ext cx="4906888" cy="3791686"/>
          </a:xfrm>
        </p:spPr>
      </p:pic>
      <p:pic>
        <p:nvPicPr>
          <p:cNvPr id="8" name="Sisu kohatäide 7" descr="vertebrata-145D5F5DC9359E57485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548680"/>
            <a:ext cx="4038600" cy="2423160"/>
          </a:xfrm>
        </p:spPr>
      </p:pic>
      <p:pic>
        <p:nvPicPr>
          <p:cNvPr id="10" name="Pilt 9" descr="27-URS-01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3573016"/>
            <a:ext cx="2410958" cy="3146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Igal liigil on looduses oma ülesanne ning kõik liigid on tähtsad ja vajalikud</a:t>
            </a:r>
            <a:endParaRPr lang="et-EE" dirty="0"/>
          </a:p>
        </p:txBody>
      </p:sp>
      <p:pic>
        <p:nvPicPr>
          <p:cNvPr id="5" name="Sisu kohatäide 4" descr="22-Amazing-Tails-that-cant-let-go-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2016224" cy="1356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isu kohatäide 8" descr="122994-picture-5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699792" y="2186996"/>
            <a:ext cx="5987008" cy="4485942"/>
          </a:xfrm>
        </p:spPr>
      </p:pic>
      <p:pic>
        <p:nvPicPr>
          <p:cNvPr id="10" name="Pilt 9" descr="these-animals-are-zombified-by-parasit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3" y="3573016"/>
            <a:ext cx="192078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lt 10" descr="tihas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5085184"/>
            <a:ext cx="1842345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urlinn">
  <a:themeElements>
    <a:clrScheme name="Kogunemin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uurlin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uurlin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189</TotalTime>
  <Words>177</Words>
  <Application>Microsoft Office PowerPoint</Application>
  <PresentationFormat>Ekraaniseanss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12</vt:i4>
      </vt:variant>
    </vt:vector>
  </HeadingPairs>
  <TitlesOfParts>
    <vt:vector size="13" baseType="lpstr">
      <vt:lpstr>Suurlinn</vt:lpstr>
      <vt:lpstr>Miks ja kuidas jaotatakse organisme?</vt:lpstr>
      <vt:lpstr>Elusloodus on tohutult mitmekesine</vt:lpstr>
      <vt:lpstr>Ühte liiki kuuluvad sarnased isendid, kes annavad omataolisi viljakaid järglasi</vt:lpstr>
      <vt:lpstr>PowerPointi esitlus</vt:lpstr>
      <vt:lpstr>Organismid jaotatakse sarnaste tunnuste põhjal rühmadesse</vt:lpstr>
      <vt:lpstr>Eluslooduse süsteem</vt:lpstr>
      <vt:lpstr>Pruunkaru eluslooduse süsteemis</vt:lpstr>
      <vt:lpstr>PowerPointi esitlus</vt:lpstr>
      <vt:lpstr>Igal liigil on looduses oma ülesanne ning kõik liigid on tähtsad ja vajalikud</vt:lpstr>
      <vt:lpstr>Kuidas organisme määratakse?</vt:lpstr>
      <vt:lpstr>Määramispuu</vt:lpstr>
      <vt:lpstr>Kasutatud allikad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Miks ja kuidas jaotatakse organisme?</dc:title>
  <dc:creator>Leelo</dc:creator>
  <cp:lastModifiedBy>Illar</cp:lastModifiedBy>
  <cp:revision>24</cp:revision>
  <dcterms:created xsi:type="dcterms:W3CDTF">2015-09-23T09:34:53Z</dcterms:created>
  <dcterms:modified xsi:type="dcterms:W3CDTF">2015-10-11T06:34:38Z</dcterms:modified>
</cp:coreProperties>
</file>