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5" r:id="rId4"/>
    <p:sldId id="257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61" r:id="rId21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t-EE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Leht1!$B$1</c:f>
              <c:strCache>
                <c:ptCount val="1"/>
                <c:pt idx="0">
                  <c:v>Veerg1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Leht1!$A$2:$A$5</c:f>
              <c:strCache>
                <c:ptCount val="4"/>
                <c:pt idx="0">
                  <c:v>Sisalikud</c:v>
                </c:pt>
                <c:pt idx="1">
                  <c:v>Maod</c:v>
                </c:pt>
                <c:pt idx="2">
                  <c:v>Krokodillid</c:v>
                </c:pt>
                <c:pt idx="3">
                  <c:v>Kilpkonnad</c:v>
                </c:pt>
              </c:strCache>
            </c:strRef>
          </c:cat>
          <c:val>
            <c:numRef>
              <c:f>Leht1!$B$2:$B$5</c:f>
              <c:numCache>
                <c:formatCode>General</c:formatCode>
                <c:ptCount val="4"/>
                <c:pt idx="0">
                  <c:v>5700</c:v>
                </c:pt>
                <c:pt idx="1">
                  <c:v>2700</c:v>
                </c:pt>
                <c:pt idx="2">
                  <c:v>23</c:v>
                </c:pt>
                <c:pt idx="3">
                  <c:v>300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t-EE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Ümarnurkne ristkül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Ümarnurkne ristkül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Pealkiri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20" name="Alapealkiri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t-EE" smtClean="0"/>
              <a:t>Klõpsake juhtslaidi alamtiitli laadi redigeerimiseks</a:t>
            </a:r>
            <a:endParaRPr kumimoji="0" lang="en-US"/>
          </a:p>
        </p:txBody>
      </p:sp>
      <p:sp>
        <p:nvSpPr>
          <p:cNvPr id="19" name="Kuupäeva kohatäid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EE2E63-AFA8-495B-8D91-42B1BB66D26B}" type="datetimeFigureOut">
              <a:rPr lang="et-EE" smtClean="0"/>
              <a:pPr/>
              <a:t>15.01.2012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11" name="Slaidinumbri kohatä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D8D1-B941-4CD0-9E64-64D21AA7A99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EE2E63-AFA8-495B-8D91-42B1BB66D26B}" type="datetimeFigureOut">
              <a:rPr lang="et-EE" smtClean="0"/>
              <a:pPr/>
              <a:t>15.01.2012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D8D1-B941-4CD0-9E64-64D21AA7A99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EE2E63-AFA8-495B-8D91-42B1BB66D26B}" type="datetimeFigureOut">
              <a:rPr lang="et-EE" smtClean="0"/>
              <a:pPr/>
              <a:t>15.01.2012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D8D1-B941-4CD0-9E64-64D21AA7A99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EE2E63-AFA8-495B-8D91-42B1BB66D26B}" type="datetimeFigureOut">
              <a:rPr lang="et-EE" smtClean="0"/>
              <a:pPr/>
              <a:t>15.01.2012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D8D1-B941-4CD0-9E64-64D21AA7A99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Ümarnurkne ristkül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Ümarnurkne ristkül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EE2E63-AFA8-495B-8D91-42B1BB66D26B}" type="datetimeFigureOut">
              <a:rPr lang="et-EE" smtClean="0"/>
              <a:pPr/>
              <a:t>15.01.2012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D8D1-B941-4CD0-9E64-64D21AA7A99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EE2E63-AFA8-495B-8D91-42B1BB66D26B}" type="datetimeFigureOut">
              <a:rPr lang="et-EE" smtClean="0"/>
              <a:pPr/>
              <a:t>15.01.2012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D8D1-B941-4CD0-9E64-64D21AA7A99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Sisu kohatäid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EE2E63-AFA8-495B-8D91-42B1BB66D26B}" type="datetimeFigureOut">
              <a:rPr lang="et-EE" smtClean="0"/>
              <a:pPr/>
              <a:t>15.01.2012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D8D1-B941-4CD0-9E64-64D21AA7A99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EE2E63-AFA8-495B-8D91-42B1BB66D26B}" type="datetimeFigureOut">
              <a:rPr lang="et-EE" smtClean="0"/>
              <a:pPr/>
              <a:t>15.01.2012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D8D1-B941-4CD0-9E64-64D21AA7A99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Ümarnurkne ristkül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EE2E63-AFA8-495B-8D91-42B1BB66D26B}" type="datetimeFigureOut">
              <a:rPr lang="et-EE" smtClean="0"/>
              <a:pPr/>
              <a:t>15.01.2012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D8D1-B941-4CD0-9E64-64D21AA7A99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EE2E63-AFA8-495B-8D91-42B1BB66D26B}" type="datetimeFigureOut">
              <a:rPr lang="et-EE" smtClean="0"/>
              <a:pPr/>
              <a:t>15.01.2012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D8D1-B941-4CD0-9E64-64D21AA7A99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Ümarnurkne ristkül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Ühe ümardatud nurgaga ristkülik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EE2E63-AFA8-495B-8D91-42B1BB66D26B}" type="datetimeFigureOut">
              <a:rPr lang="et-EE" smtClean="0"/>
              <a:pPr/>
              <a:t>15.01.2012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D8D1-B941-4CD0-9E64-64D21AA7A99C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t-EE" smtClean="0"/>
              <a:t>Pildi lisamiseks klõpsake ikooni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Ümarnurkne ristkül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Ümarnurkne ristkül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Pealkirja kohatäid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  <p:sp>
        <p:nvSpPr>
          <p:cNvPr id="25" name="Kuupäeva kohatäid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EE2E63-AFA8-495B-8D91-42B1BB66D26B}" type="datetimeFigureOut">
              <a:rPr lang="et-EE" smtClean="0"/>
              <a:pPr/>
              <a:t>15.01.2012</a:t>
            </a:fld>
            <a:endParaRPr lang="et-EE"/>
          </a:p>
        </p:txBody>
      </p:sp>
      <p:sp>
        <p:nvSpPr>
          <p:cNvPr id="18" name="Jaluse kohatäid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DDCD8D1-B941-4CD0-9E64-64D21AA7A99C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iencephoto.com/image/379255/530wm/Z7650035-Skin_of_the_lizard_Enylioides_laticepes-SPL.jpg" TargetMode="External"/><Relationship Id="rId13" Type="http://schemas.openxmlformats.org/officeDocument/2006/relationships/hyperlink" Target="http://www.miksike.ee/docs/referaadid2005/eestisisalikud1_teele.png" TargetMode="External"/><Relationship Id="rId18" Type="http://schemas.openxmlformats.org/officeDocument/2006/relationships/hyperlink" Target="http://www.naisteleht.ee/files/images/AL02FEB09M33.preview.gif" TargetMode="External"/><Relationship Id="rId26" Type="http://schemas.openxmlformats.org/officeDocument/2006/relationships/hyperlink" Target="http://2.bp.blogspot.com/-YaL0w8an0HA/TlolreIvLaI/AAAAAAAADpE/87ZcZEzRF94/s400/komodo-bite.jpg" TargetMode="External"/><Relationship Id="rId39" Type="http://schemas.openxmlformats.org/officeDocument/2006/relationships/hyperlink" Target="http://4.bp.blogspot.com/_B-UsXYlocGQ/TT3uSzuJtTI/AAAAAAAAAeU/cSlRIW9C-d0/s1600/lizard_big.jpg" TargetMode="External"/><Relationship Id="rId3" Type="http://schemas.openxmlformats.org/officeDocument/2006/relationships/hyperlink" Target="http://static1.fotoalbum.ee/fotoalbum/3/538/035385374a7da.jpg" TargetMode="External"/><Relationship Id="rId21" Type="http://schemas.openxmlformats.org/officeDocument/2006/relationships/hyperlink" Target="http://www.emta.ee/public/Madu_pudelis.jpg" TargetMode="External"/><Relationship Id="rId34" Type="http://schemas.openxmlformats.org/officeDocument/2006/relationships/hyperlink" Target="http://cabinetoffreshwatercuriosities.files.wordpress.com/2010/11/800px-gavialis_gangeticus_zoo_praha_0451.jpg" TargetMode="External"/><Relationship Id="rId7" Type="http://schemas.openxmlformats.org/officeDocument/2006/relationships/hyperlink" Target="https://lh5.googleusercontent.com/-Y_HX6p6L-JI/TYMcQCmFVlI/AAAAAAAABxg/XnofCAZBoRg/13_Lacerta_agilis_Planinska_gusterica_and_Sand_lizard_.jpg" TargetMode="External"/><Relationship Id="rId12" Type="http://schemas.openxmlformats.org/officeDocument/2006/relationships/hyperlink" Target="http://www.latvijasdaba.lv/content/rapuli/natrix-natrix-l.jpg" TargetMode="External"/><Relationship Id="rId17" Type="http://schemas.openxmlformats.org/officeDocument/2006/relationships/hyperlink" Target="http://agroekonomija.files.wordpress.com/2011/10/lepsa-slika-kobre.jpeg" TargetMode="External"/><Relationship Id="rId25" Type="http://schemas.openxmlformats.org/officeDocument/2006/relationships/hyperlink" Target="http://resources2.news.com.au/images/2007/08/14/va1237261765480/Croc-eating-shark-NT-News-5609376.jpg" TargetMode="External"/><Relationship Id="rId33" Type="http://schemas.openxmlformats.org/officeDocument/2006/relationships/hyperlink" Target="http://ussiauk.planet.ee/uusv4/sarvik.jpg" TargetMode="External"/><Relationship Id="rId38" Type="http://schemas.openxmlformats.org/officeDocument/2006/relationships/hyperlink" Target="http://nerdnirvana.org/wp-content/uploads/2010/02/snake-eating-lizard.jpg" TargetMode="External"/><Relationship Id="rId2" Type="http://schemas.openxmlformats.org/officeDocument/2006/relationships/hyperlink" Target="http://s.ohtuleht.ee/multimedia/images/000046/872215AD-1C92-4B83-BAF7-750309846196.jpg" TargetMode="External"/><Relationship Id="rId16" Type="http://schemas.openxmlformats.org/officeDocument/2006/relationships/hyperlink" Target="http://farm2.staticflickr.com/1277/541567899_829a1f64be_m.jpg" TargetMode="External"/><Relationship Id="rId20" Type="http://schemas.openxmlformats.org/officeDocument/2006/relationships/hyperlink" Target="http://ajaveeb.ekspress.ee/toivo/wp-content/uploads/2009/03/rastik3-257x300.jpg" TargetMode="External"/><Relationship Id="rId29" Type="http://schemas.openxmlformats.org/officeDocument/2006/relationships/hyperlink" Target="http://yhelteljel.ee/wp-content/uploads/2009/12/IMG_141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urtles.org/memoriam/fkaula.jpg" TargetMode="External"/><Relationship Id="rId11" Type="http://schemas.openxmlformats.org/officeDocument/2006/relationships/hyperlink" Target="http://www.latvijasdaba.lv/content/rapuli/vipera-berus-l.jpg" TargetMode="External"/><Relationship Id="rId24" Type="http://schemas.openxmlformats.org/officeDocument/2006/relationships/hyperlink" Target="http://cache.osta.ee/i/auctions/large/fc/c5/754e5e14de11e0bf9efc2040bb85c5fc.jpg" TargetMode="External"/><Relationship Id="rId32" Type="http://schemas.openxmlformats.org/officeDocument/2006/relationships/hyperlink" Target="http://www.ahhaa.ee/v3/photos/original/micruroides_euryxanthus.jpg" TargetMode="External"/><Relationship Id="rId37" Type="http://schemas.openxmlformats.org/officeDocument/2006/relationships/hyperlink" Target="http://www.bestreptilesonline.com/wp-content/uploads/2011/08/liz-eating1.jpg" TargetMode="External"/><Relationship Id="rId5" Type="http://schemas.openxmlformats.org/officeDocument/2006/relationships/hyperlink" Target="http://4.bp.blogspot.com/_w4xhsCgezXs/TTv632Rvi0I/AAAAAAAAAc0/hG9H-29YHrY/s1600/1.jpg" TargetMode="External"/><Relationship Id="rId15" Type="http://schemas.openxmlformats.org/officeDocument/2006/relationships/hyperlink" Target="http://static2.nagi.ee/i/p/429/87/10746897916e20_m.jpg/1" TargetMode="External"/><Relationship Id="rId23" Type="http://schemas.openxmlformats.org/officeDocument/2006/relationships/hyperlink" Target="http://f2.pmo.ee/f/2011/04/12/556220t9ha5e4.jpg" TargetMode="External"/><Relationship Id="rId28" Type="http://schemas.openxmlformats.org/officeDocument/2006/relationships/hyperlink" Target="http://tymk.pri.ee/files/TYMK/Mangud/05/klubi16kys_failid/image028.jpg" TargetMode="External"/><Relationship Id="rId36" Type="http://schemas.openxmlformats.org/officeDocument/2006/relationships/hyperlink" Target="http://lh3.googleusercontent.com/_iFIztPmvqg8/TX7OUa9TUjI/AAAAAAAAESU/znXWxmOKYRs/Tissue-Necrosis-Snakebite.jpg" TargetMode="External"/><Relationship Id="rId10" Type="http://schemas.openxmlformats.org/officeDocument/2006/relationships/hyperlink" Target="http://thisiskristin.com/wp-content/uploads/2009/05/unknown.jpeg" TargetMode="External"/><Relationship Id="rId19" Type="http://schemas.openxmlformats.org/officeDocument/2006/relationships/hyperlink" Target="https://www.osta.ee/i/auctions/large/27/90/834fbddcd2c575747e6e1ca5c72d9027.jpg" TargetMode="External"/><Relationship Id="rId31" Type="http://schemas.openxmlformats.org/officeDocument/2006/relationships/hyperlink" Target="http://www.sevcikphoto.com/images/naja_naja_2.jpg" TargetMode="External"/><Relationship Id="rId4" Type="http://schemas.openxmlformats.org/officeDocument/2006/relationships/hyperlink" Target="http://f1.pmo.ee/f/2009/02/26/140728t9h8216.jpg" TargetMode="External"/><Relationship Id="rId9" Type="http://schemas.openxmlformats.org/officeDocument/2006/relationships/hyperlink" Target="http://edu.glogster.com/media/5/22/2/57/22025747.jpg" TargetMode="External"/><Relationship Id="rId14" Type="http://schemas.openxmlformats.org/officeDocument/2006/relationships/hyperlink" Target="http://www.lemmik.ee/failid/1507.gif" TargetMode="External"/><Relationship Id="rId22" Type="http://schemas.openxmlformats.org/officeDocument/2006/relationships/hyperlink" Target="http://reptile.ee/galerii/d/1434-2/k6kroko_india_076.jpg" TargetMode="External"/><Relationship Id="rId27" Type="http://schemas.openxmlformats.org/officeDocument/2006/relationships/hyperlink" Target="http://www.waterworld.ee/picture/other/galapagos/Galapagose%20kilpkonn.jpg" TargetMode="External"/><Relationship Id="rId30" Type="http://schemas.openxmlformats.org/officeDocument/2006/relationships/hyperlink" Target="http://www.hullumaja.com/files/pictures/2009/11/04/IS5qgwuC1n.jpg" TargetMode="External"/><Relationship Id="rId35" Type="http://schemas.openxmlformats.org/officeDocument/2006/relationships/hyperlink" Target="http://f4.pmo.ee/f/2008/03/28/29295t9h4948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u24.ee/24413/barbadoselt-leiti-maailma-vaikseim-madu/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raunomadismarti.blogspot.com/2011/12/vaikseim-roomaja-maailmas-on-jaragua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lu24.ee/198775/tapjaloomade-esikumme/" TargetMode="External"/><Relationship Id="rId5" Type="http://schemas.openxmlformats.org/officeDocument/2006/relationships/hyperlink" Target="http://et.wikipedia.org/wiki/Sisemaataipan" TargetMode="External"/><Relationship Id="rId4" Type="http://schemas.openxmlformats.org/officeDocument/2006/relationships/hyperlink" Target="http://www.postimees.ee/554052/filipiinidel-puuti-kinni-hiidkrokodill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KAS KÕIK ROOMAJAD ROOMAVAD?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Koostas Leelo </a:t>
            </a:r>
            <a:r>
              <a:rPr lang="et-EE" dirty="0" err="1" smtClean="0"/>
              <a:t>Lusik</a:t>
            </a:r>
            <a:endParaRPr lang="et-EE" dirty="0"/>
          </a:p>
        </p:txBody>
      </p:sp>
      <p:pic>
        <p:nvPicPr>
          <p:cNvPr id="31746" name="Picture 2" descr="fotod,kameeleonid,loodus,loomad,roomajad,siluetid,sisalikud"/>
          <p:cNvPicPr>
            <a:picLocks noChangeAspect="1" noChangeArrowheads="1"/>
          </p:cNvPicPr>
          <p:nvPr/>
        </p:nvPicPr>
        <p:blipFill>
          <a:blip r:embed="rId2" cstate="print"/>
          <a:srcRect l="17073" r="17073"/>
          <a:stretch>
            <a:fillRect/>
          </a:stretch>
        </p:blipFill>
        <p:spPr bwMode="auto">
          <a:xfrm>
            <a:off x="467544" y="3573016"/>
            <a:ext cx="194421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 descr="IMG_1416.jpg"/>
          <p:cNvPicPr>
            <a:picLocks noChangeAspect="1"/>
          </p:cNvPicPr>
          <p:nvPr/>
        </p:nvPicPr>
        <p:blipFill>
          <a:blip r:embed="rId2" cstate="print"/>
          <a:srcRect l="20046" t="13361" r="10061" b="7254"/>
          <a:stretch>
            <a:fillRect/>
          </a:stretch>
        </p:blipFill>
        <p:spPr>
          <a:xfrm>
            <a:off x="4572000" y="3140968"/>
            <a:ext cx="2388450" cy="3168352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Sisalikud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Kõige suurem ja mitmekesisem roomajate rühm</a:t>
            </a:r>
          </a:p>
          <a:p>
            <a:r>
              <a:rPr lang="et-EE" dirty="0" smtClean="0"/>
              <a:t>Enamikul on väike pea, neli lühikest, tugevat jäset pikk kere ja umbes sama pikk saba</a:t>
            </a:r>
          </a:p>
          <a:p>
            <a:endParaRPr lang="et-EE" dirty="0"/>
          </a:p>
        </p:txBody>
      </p:sp>
      <p:pic>
        <p:nvPicPr>
          <p:cNvPr id="5" name="Sisu kohatäide 4" descr="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692696"/>
            <a:ext cx="3930650" cy="2620433"/>
          </a:xfrm>
        </p:spPr>
      </p:pic>
      <p:pic>
        <p:nvPicPr>
          <p:cNvPr id="6" name="Pilt 5" descr="image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789040"/>
            <a:ext cx="2497460" cy="1886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Maod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Pikad, saledad roomajad, kellel pole jäsemeid, silmalaugu ja kõrvaava</a:t>
            </a:r>
          </a:p>
          <a:p>
            <a:r>
              <a:rPr lang="et-EE" dirty="0" smtClean="0"/>
              <a:t>Maod on kõik loomtoidulised, neelates oma saagi elusalt, kägistades surnuks või tappes mürgiga.</a:t>
            </a:r>
            <a:endParaRPr lang="et-EE" dirty="0"/>
          </a:p>
        </p:txBody>
      </p:sp>
      <p:pic>
        <p:nvPicPr>
          <p:cNvPr id="5" name="Sisu kohatäide 4" descr="IS5qgwuC1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980728"/>
            <a:ext cx="3754760" cy="3750378"/>
          </a:xfrm>
        </p:spPr>
      </p:pic>
      <p:pic>
        <p:nvPicPr>
          <p:cNvPr id="6" name="Pilt 5" descr="micruroides_euryxanth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509120"/>
            <a:ext cx="2381250" cy="1724025"/>
          </a:xfrm>
          <a:prstGeom prst="rect">
            <a:avLst/>
          </a:prstGeom>
        </p:spPr>
      </p:pic>
      <p:pic>
        <p:nvPicPr>
          <p:cNvPr id="7" name="Pilt 6" descr="sarv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620688"/>
            <a:ext cx="3202806" cy="2132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Krokodillid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395536" y="530352"/>
            <a:ext cx="4320480" cy="4842864"/>
          </a:xfrm>
        </p:spPr>
        <p:txBody>
          <a:bodyPr>
            <a:normAutofit fontScale="92500"/>
          </a:bodyPr>
          <a:lstStyle/>
          <a:p>
            <a:r>
              <a:rPr lang="et-EE" dirty="0" smtClean="0"/>
              <a:t>Röövloomad, kes elavad vaid soojades maades jõgedes, järvedes, soodes või mererannikul</a:t>
            </a:r>
          </a:p>
          <a:p>
            <a:r>
              <a:rPr lang="et-EE" dirty="0" smtClean="0"/>
              <a:t>Nad on tuntud oma jõu ja täitmatu isu poolest</a:t>
            </a:r>
          </a:p>
          <a:p>
            <a:r>
              <a:rPr lang="et-EE" dirty="0" smtClean="0"/>
              <a:t>Toiduks on kalad, linnud, väikesed imetajad, keda neelab tervelt, suured imetajad tuleb tükeldada.</a:t>
            </a:r>
            <a:endParaRPr lang="et-EE" dirty="0"/>
          </a:p>
        </p:txBody>
      </p:sp>
      <p:pic>
        <p:nvPicPr>
          <p:cNvPr id="5" name="Sisu kohatäide 4" descr="Croc-eating-shark-NT-News-560937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3011354"/>
            <a:ext cx="3405758" cy="2724606"/>
          </a:xfrm>
        </p:spPr>
      </p:pic>
      <p:pic>
        <p:nvPicPr>
          <p:cNvPr id="6" name="Pilt 5" descr="800px-gavialis_gangeticus_zoo_praha_0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76672"/>
            <a:ext cx="3347864" cy="2230514"/>
          </a:xfrm>
          <a:prstGeom prst="rect">
            <a:avLst/>
          </a:prstGeom>
        </p:spPr>
      </p:pic>
      <p:pic>
        <p:nvPicPr>
          <p:cNvPr id="7" name="Pilt 6" descr="untitledd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772816"/>
            <a:ext cx="23812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Roomajatele sobiv elupaik</a:t>
            </a:r>
            <a:endParaRPr lang="et-EE" dirty="0"/>
          </a:p>
        </p:txBody>
      </p:sp>
      <p:pic>
        <p:nvPicPr>
          <p:cNvPr id="5" name="Sisu kohatäide 4" descr="137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4032448" cy="3024337"/>
          </a:xfrm>
        </p:spPr>
      </p:pic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t-EE" dirty="0" smtClean="0"/>
              <a:t>Elupaigad äärmiselt mitmekesised – vihmametsad, kuivad piirkonnad (kõrbed, rohtlad), veekogud ja nende lähedus.</a:t>
            </a:r>
          </a:p>
          <a:p>
            <a:r>
              <a:rPr lang="et-EE" dirty="0" smtClean="0"/>
              <a:t>Erinevalt kahepaiksetest suudavad roomajad elada ka soolastes veekogudes</a:t>
            </a:r>
            <a:endParaRPr lang="et-EE" dirty="0"/>
          </a:p>
        </p:txBody>
      </p:sp>
      <p:pic>
        <p:nvPicPr>
          <p:cNvPr id="6" name="Pilt 5" descr="untitledh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996952"/>
            <a:ext cx="1982713" cy="1982713"/>
          </a:xfrm>
          <a:prstGeom prst="rect">
            <a:avLst/>
          </a:prstGeom>
        </p:spPr>
      </p:pic>
      <p:pic>
        <p:nvPicPr>
          <p:cNvPr id="7" name="Pilt 6" descr="754e5e14de11e0bf9efc2040bb85c5f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573016"/>
            <a:ext cx="2657872" cy="1864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Eestis elavad roomajad</a:t>
            </a:r>
            <a:endParaRPr lang="et-EE" dirty="0"/>
          </a:p>
        </p:txBody>
      </p:sp>
      <p:pic>
        <p:nvPicPr>
          <p:cNvPr id="5" name="Sisu kohatäide 4" descr="vipera-berus-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7966" r="11460"/>
          <a:stretch>
            <a:fillRect/>
          </a:stretch>
        </p:blipFill>
        <p:spPr>
          <a:xfrm>
            <a:off x="539552" y="548680"/>
            <a:ext cx="3168352" cy="2808741"/>
          </a:xfrm>
        </p:spPr>
      </p:pic>
      <p:pic>
        <p:nvPicPr>
          <p:cNvPr id="6" name="Sisu kohatäide 5" descr="natrix-natrix-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9971" r="11255"/>
          <a:stretch>
            <a:fillRect/>
          </a:stretch>
        </p:blipFill>
        <p:spPr>
          <a:xfrm>
            <a:off x="5508104" y="548680"/>
            <a:ext cx="3096344" cy="2807607"/>
          </a:xfrm>
        </p:spPr>
      </p:pic>
      <p:pic>
        <p:nvPicPr>
          <p:cNvPr id="7" name="Pilt 6" descr="untitledr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1988840"/>
            <a:ext cx="2476500" cy="2867025"/>
          </a:xfrm>
          <a:prstGeom prst="rect">
            <a:avLst/>
          </a:prstGeom>
        </p:spPr>
      </p:pic>
      <p:pic>
        <p:nvPicPr>
          <p:cNvPr id="8" name="Pilt 7" descr="1507.gif"/>
          <p:cNvPicPr>
            <a:picLocks noChangeAspect="1"/>
          </p:cNvPicPr>
          <p:nvPr/>
        </p:nvPicPr>
        <p:blipFill>
          <a:blip r:embed="rId5" cstate="print"/>
          <a:srcRect b="22165"/>
          <a:stretch>
            <a:fillRect/>
          </a:stretch>
        </p:blipFill>
        <p:spPr>
          <a:xfrm>
            <a:off x="971600" y="3356992"/>
            <a:ext cx="2877124" cy="1944216"/>
          </a:xfrm>
          <a:prstGeom prst="rect">
            <a:avLst/>
          </a:prstGeom>
        </p:spPr>
      </p:pic>
      <p:pic>
        <p:nvPicPr>
          <p:cNvPr id="9" name="Pilt 8" descr="1v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3068960"/>
            <a:ext cx="2023096" cy="3037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Roomajad toiduahelas</a:t>
            </a:r>
            <a:endParaRPr lang="et-EE" dirty="0"/>
          </a:p>
        </p:txBody>
      </p:sp>
      <p:sp>
        <p:nvSpPr>
          <p:cNvPr id="5" name="Teksti kohatäid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Kellest toituvad?</a:t>
            </a:r>
            <a:endParaRPr lang="et-EE" dirty="0"/>
          </a:p>
        </p:txBody>
      </p:sp>
      <p:sp>
        <p:nvSpPr>
          <p:cNvPr id="7" name="Teksti kohatäide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t-EE" dirty="0" smtClean="0"/>
              <a:t>Kes neid söövad?</a:t>
            </a:r>
            <a:endParaRPr lang="et-EE" dirty="0"/>
          </a:p>
        </p:txBody>
      </p:sp>
      <p:sp>
        <p:nvSpPr>
          <p:cNvPr id="6" name="Sisu kohatäide 5"/>
          <p:cNvSpPr>
            <a:spLocks noGrp="1"/>
          </p:cNvSpPr>
          <p:nvPr>
            <p:ph sz="quarter" idx="2"/>
          </p:nvPr>
        </p:nvSpPr>
        <p:spPr>
          <a:xfrm>
            <a:off x="607224" y="1268760"/>
            <a:ext cx="3931920" cy="4032448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Teod</a:t>
            </a:r>
          </a:p>
          <a:p>
            <a:r>
              <a:rPr lang="et-EE" dirty="0" smtClean="0"/>
              <a:t>Putukad</a:t>
            </a:r>
          </a:p>
          <a:p>
            <a:r>
              <a:rPr lang="et-EE" dirty="0" smtClean="0"/>
              <a:t>Linnud (pojad)</a:t>
            </a:r>
          </a:p>
          <a:p>
            <a:r>
              <a:rPr lang="et-EE" dirty="0" smtClean="0"/>
              <a:t>Närilised</a:t>
            </a:r>
          </a:p>
          <a:p>
            <a:r>
              <a:rPr lang="et-EE" dirty="0" smtClean="0"/>
              <a:t>Kahepaiksed</a:t>
            </a:r>
          </a:p>
          <a:p>
            <a:r>
              <a:rPr lang="et-EE" dirty="0" smtClean="0"/>
              <a:t>Pisiimetajad</a:t>
            </a:r>
          </a:p>
          <a:p>
            <a:r>
              <a:rPr lang="et-EE" dirty="0" smtClean="0"/>
              <a:t>Sisalikud</a:t>
            </a:r>
          </a:p>
          <a:p>
            <a:r>
              <a:rPr lang="et-EE" dirty="0" smtClean="0"/>
              <a:t>Kalad</a:t>
            </a:r>
          </a:p>
          <a:p>
            <a:r>
              <a:rPr lang="et-EE" dirty="0" smtClean="0"/>
              <a:t>Taimne toit (marjad, puuviljad, lehed)</a:t>
            </a:r>
          </a:p>
          <a:p>
            <a:endParaRPr lang="et-EE" dirty="0" smtClean="0"/>
          </a:p>
        </p:txBody>
      </p:sp>
      <p:sp>
        <p:nvSpPr>
          <p:cNvPr id="8" name="Sisu kohatäide 7"/>
          <p:cNvSpPr>
            <a:spLocks noGrp="1"/>
          </p:cNvSpPr>
          <p:nvPr>
            <p:ph sz="quarter" idx="4"/>
          </p:nvPr>
        </p:nvSpPr>
        <p:spPr>
          <a:xfrm>
            <a:off x="4652169" y="1268760"/>
            <a:ext cx="3931920" cy="4032448"/>
          </a:xfrm>
        </p:spPr>
        <p:txBody>
          <a:bodyPr/>
          <a:lstStyle/>
          <a:p>
            <a:r>
              <a:rPr lang="et-EE" dirty="0" smtClean="0"/>
              <a:t>Suuremad roomajad</a:t>
            </a:r>
          </a:p>
          <a:p>
            <a:r>
              <a:rPr lang="et-EE" dirty="0" smtClean="0"/>
              <a:t>Linnud</a:t>
            </a:r>
          </a:p>
          <a:p>
            <a:r>
              <a:rPr lang="et-EE" dirty="0" smtClean="0"/>
              <a:t>Imetajad</a:t>
            </a:r>
          </a:p>
          <a:p>
            <a:r>
              <a:rPr lang="et-EE" dirty="0" smtClean="0"/>
              <a:t>Kõige haavatavamad on roomajate munad ja pojad </a:t>
            </a:r>
          </a:p>
          <a:p>
            <a:pPr>
              <a:buNone/>
            </a:pPr>
            <a:endParaRPr lang="et-EE" dirty="0"/>
          </a:p>
        </p:txBody>
      </p:sp>
      <p:pic>
        <p:nvPicPr>
          <p:cNvPr id="9" name="Picture 8" descr="liz-eatin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861048"/>
            <a:ext cx="2112235" cy="1584176"/>
          </a:xfrm>
          <a:prstGeom prst="rect">
            <a:avLst/>
          </a:prstGeom>
        </p:spPr>
      </p:pic>
      <p:pic>
        <p:nvPicPr>
          <p:cNvPr id="10" name="Picture 9" descr="snake-eating-liz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861048"/>
            <a:ext cx="1512168" cy="1555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Kuidas roomajad end kaitsevad?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201664" cy="4842864"/>
          </a:xfrm>
        </p:spPr>
        <p:txBody>
          <a:bodyPr>
            <a:normAutofit/>
          </a:bodyPr>
          <a:lstStyle/>
          <a:p>
            <a:r>
              <a:rPr lang="et-EE" dirty="0" smtClean="0"/>
              <a:t>Kaitsevärvus</a:t>
            </a:r>
          </a:p>
          <a:p>
            <a:r>
              <a:rPr lang="et-EE" dirty="0" smtClean="0"/>
              <a:t>Hoiatusvärvus</a:t>
            </a:r>
          </a:p>
          <a:p>
            <a:r>
              <a:rPr lang="et-EE" dirty="0" smtClean="0"/>
              <a:t>Kiire liikumine</a:t>
            </a:r>
          </a:p>
          <a:p>
            <a:r>
              <a:rPr lang="et-EE" dirty="0" smtClean="0"/>
              <a:t>Küünistamine, hammustamine, sabaga löömine</a:t>
            </a:r>
          </a:p>
          <a:p>
            <a:r>
              <a:rPr lang="et-EE" dirty="0" smtClean="0"/>
              <a:t>Ähvardussisin</a:t>
            </a:r>
          </a:p>
          <a:p>
            <a:r>
              <a:rPr lang="et-EE" dirty="0" smtClean="0"/>
              <a:t>Mürk (hambad, sülitamine)</a:t>
            </a:r>
          </a:p>
          <a:p>
            <a:r>
              <a:rPr lang="et-EE" dirty="0" smtClean="0"/>
              <a:t>Osa sisalikke heidab saba ära</a:t>
            </a:r>
          </a:p>
          <a:p>
            <a:endParaRPr lang="et-EE" dirty="0" smtClean="0"/>
          </a:p>
          <a:p>
            <a:endParaRPr lang="et-EE" dirty="0"/>
          </a:p>
        </p:txBody>
      </p:sp>
      <p:pic>
        <p:nvPicPr>
          <p:cNvPr id="5" name="Sisu kohatäide 4" descr="lepsa-slika-kobr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764704"/>
            <a:ext cx="3810000" cy="4200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Miks on roomajad inimesele tähtsad?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323528" y="530352"/>
            <a:ext cx="4464496" cy="4389120"/>
          </a:xfrm>
        </p:spPr>
        <p:txBody>
          <a:bodyPr/>
          <a:lstStyle/>
          <a:p>
            <a:r>
              <a:rPr lang="et-EE" dirty="0" smtClean="0"/>
              <a:t>Hävitavad kahjureid</a:t>
            </a:r>
          </a:p>
          <a:p>
            <a:r>
              <a:rPr lang="et-EE" dirty="0" smtClean="0"/>
              <a:t>Madude mürki kasutatakse ravimite ja vaktsiinide tootmiseks</a:t>
            </a:r>
          </a:p>
          <a:p>
            <a:r>
              <a:rPr lang="et-EE" dirty="0" smtClean="0"/>
              <a:t>Inimesele toiduks</a:t>
            </a:r>
          </a:p>
          <a:p>
            <a:r>
              <a:rPr lang="et-EE" dirty="0" smtClean="0"/>
              <a:t>Roomajate nahk on väärtuslik tooraine (jalanõud, käekotid jms.)</a:t>
            </a:r>
          </a:p>
          <a:p>
            <a:r>
              <a:rPr lang="et-EE" dirty="0" smtClean="0"/>
              <a:t>Lemmikloomad</a:t>
            </a:r>
          </a:p>
          <a:p>
            <a:endParaRPr lang="et-EE" dirty="0"/>
          </a:p>
        </p:txBody>
      </p:sp>
      <p:pic>
        <p:nvPicPr>
          <p:cNvPr id="5" name="Sisu kohatäide 4" descr="AL02FEB09M33_preview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620688"/>
            <a:ext cx="3255382" cy="4122911"/>
          </a:xfrm>
        </p:spPr>
      </p:pic>
      <p:pic>
        <p:nvPicPr>
          <p:cNvPr id="6" name="Pilt 5" descr="834fbddcd2c575747e6e1ca5c72d9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1" y="2420888"/>
            <a:ext cx="1836035" cy="1377026"/>
          </a:xfrm>
          <a:prstGeom prst="rect">
            <a:avLst/>
          </a:prstGeom>
        </p:spPr>
      </p:pic>
      <p:pic>
        <p:nvPicPr>
          <p:cNvPr id="7" name="Pilt 6" descr="rastik3-257x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4365104"/>
            <a:ext cx="1594324" cy="1861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735942"/>
          </a:xfrm>
        </p:spPr>
        <p:txBody>
          <a:bodyPr>
            <a:normAutofit/>
          </a:bodyPr>
          <a:lstStyle/>
          <a:p>
            <a:r>
              <a:rPr lang="et-EE" dirty="0" smtClean="0"/>
              <a:t>Mis roomajaid ohustab?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3635896" y="530352"/>
            <a:ext cx="5184576" cy="4770856"/>
          </a:xfrm>
        </p:spPr>
        <p:txBody>
          <a:bodyPr>
            <a:normAutofit/>
          </a:bodyPr>
          <a:lstStyle/>
          <a:p>
            <a:r>
              <a:rPr lang="et-EE" dirty="0" smtClean="0"/>
              <a:t>Elupaikade muutmine ja hävitamine  </a:t>
            </a:r>
          </a:p>
          <a:p>
            <a:r>
              <a:rPr lang="et-EE" dirty="0" smtClean="0"/>
              <a:t>Inimene tapab madusid lihtsalt hirmu pärast</a:t>
            </a:r>
          </a:p>
          <a:p>
            <a:r>
              <a:rPr lang="et-EE" dirty="0" smtClean="0"/>
              <a:t>Suurt kahju on teinud suurte roomajate küttimine ja munade korjamine</a:t>
            </a:r>
          </a:p>
          <a:p>
            <a:r>
              <a:rPr lang="et-EE" dirty="0" smtClean="0"/>
              <a:t>Püütakse lemmikloomadeks</a:t>
            </a:r>
          </a:p>
          <a:p>
            <a:r>
              <a:rPr lang="et-EE" dirty="0" smtClean="0"/>
              <a:t>Merikilpkonnadele on suureks ohuks kalavõrgud, kuhu nad lämbuvad</a:t>
            </a:r>
          </a:p>
          <a:p>
            <a:endParaRPr lang="et-EE" dirty="0" smtClean="0"/>
          </a:p>
          <a:p>
            <a:endParaRPr lang="et-EE" dirty="0"/>
          </a:p>
        </p:txBody>
      </p:sp>
      <p:pic>
        <p:nvPicPr>
          <p:cNvPr id="1026" name="Picture 2" descr="C:\Documents and Settings\Opetaja\Desktop\13_Lacerta_agilis_Planinska_gusterica_and_Sand_lizard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0143"/>
          <a:stretch>
            <a:fillRect/>
          </a:stretch>
        </p:blipFill>
        <p:spPr bwMode="auto">
          <a:xfrm>
            <a:off x="395536" y="476672"/>
            <a:ext cx="3150988" cy="2959358"/>
          </a:xfrm>
          <a:prstGeom prst="rect">
            <a:avLst/>
          </a:prstGeom>
          <a:noFill/>
        </p:spPr>
      </p:pic>
      <p:pic>
        <p:nvPicPr>
          <p:cNvPr id="5" name="Pilt 4" descr="541567899_829a1f64be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284984"/>
            <a:ext cx="2016224" cy="1957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Kuidas roomajaid kaitstakse?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323528" y="530352"/>
            <a:ext cx="4122744" cy="4389120"/>
          </a:xfrm>
        </p:spPr>
        <p:txBody>
          <a:bodyPr>
            <a:normAutofit/>
          </a:bodyPr>
          <a:lstStyle/>
          <a:p>
            <a:r>
              <a:rPr lang="et-EE" dirty="0" smtClean="0"/>
              <a:t>On loodud suuri kaitsealasid</a:t>
            </a:r>
            <a:r>
              <a:rPr lang="et-EE" dirty="0"/>
              <a:t> </a:t>
            </a:r>
            <a:r>
              <a:rPr lang="et-EE" dirty="0" smtClean="0"/>
              <a:t>(Elu- ja sigimispaigad)</a:t>
            </a:r>
          </a:p>
          <a:p>
            <a:r>
              <a:rPr lang="et-EE" dirty="0" smtClean="0"/>
              <a:t>Ohustatud liigid on võetud kaitse alla</a:t>
            </a:r>
          </a:p>
          <a:p>
            <a:r>
              <a:rPr lang="et-EE" dirty="0" smtClean="0"/>
              <a:t>Ohustatud taime- ja loomaliikidega kauplemiseks on sõlmitud RV kokkulepe CITES</a:t>
            </a:r>
          </a:p>
        </p:txBody>
      </p:sp>
      <p:pic>
        <p:nvPicPr>
          <p:cNvPr id="6" name="Pilt 5" descr="k6kroko_india_076.jpg"/>
          <p:cNvPicPr>
            <a:picLocks noChangeAspect="1"/>
          </p:cNvPicPr>
          <p:nvPr/>
        </p:nvPicPr>
        <p:blipFill>
          <a:blip r:embed="rId2" cstate="print"/>
          <a:srcRect l="16926" t="16549" r="21650" b="24912"/>
          <a:stretch>
            <a:fillRect/>
          </a:stretch>
        </p:blipFill>
        <p:spPr>
          <a:xfrm>
            <a:off x="4283968" y="2780928"/>
            <a:ext cx="3744416" cy="2520280"/>
          </a:xfrm>
          <a:prstGeom prst="rect">
            <a:avLst/>
          </a:prstGeom>
        </p:spPr>
      </p:pic>
      <p:pic>
        <p:nvPicPr>
          <p:cNvPr id="5" name="Sisu kohatäide 4" descr="Madu_pudeli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00192" y="476672"/>
            <a:ext cx="2332060" cy="351011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Kes on roomajad?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993752" cy="4389120"/>
          </a:xfrm>
        </p:spPr>
        <p:txBody>
          <a:bodyPr>
            <a:normAutofit/>
          </a:bodyPr>
          <a:lstStyle/>
          <a:p>
            <a:r>
              <a:rPr lang="et-EE" dirty="0" smtClean="0"/>
              <a:t>Roomajad olid esimesed maismaaloomad, kes ei pidanud paljunemiseks vette minema</a:t>
            </a:r>
          </a:p>
          <a:p>
            <a:r>
              <a:rPr lang="et-EE" dirty="0" smtClean="0"/>
              <a:t>Roomajaid leidub nii kuivades kui niisketes piirkondades - maismaal, magevees ja meredes</a:t>
            </a:r>
          </a:p>
          <a:p>
            <a:r>
              <a:rPr lang="et-EE" dirty="0" smtClean="0"/>
              <a:t>Mida jahedam kliima, seda vähem neid on</a:t>
            </a:r>
            <a:endParaRPr lang="et-EE" dirty="0"/>
          </a:p>
        </p:txBody>
      </p:sp>
      <p:pic>
        <p:nvPicPr>
          <p:cNvPr id="5" name="Sisu kohatäide 4" descr="872215AD-1C92-4B83-BAF7-75030984619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908720"/>
            <a:ext cx="3319393" cy="2592288"/>
          </a:xfrm>
        </p:spPr>
      </p:pic>
      <p:pic>
        <p:nvPicPr>
          <p:cNvPr id="7" name="Pilt 6" descr="035385374a7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005064"/>
            <a:ext cx="3068960" cy="2301720"/>
          </a:xfrm>
          <a:prstGeom prst="rect">
            <a:avLst/>
          </a:prstGeom>
        </p:spPr>
      </p:pic>
      <p:pic>
        <p:nvPicPr>
          <p:cNvPr id="8" name="Pilt 7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564904"/>
            <a:ext cx="23812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39552" y="6021288"/>
            <a:ext cx="7344816" cy="432048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Kasutatud allikad</a:t>
            </a:r>
            <a:endParaRPr lang="et-EE" dirty="0"/>
          </a:p>
        </p:txBody>
      </p:sp>
      <p:sp>
        <p:nvSpPr>
          <p:cNvPr id="5" name="Sisu kohatäide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fontScale="70000" lnSpcReduction="20000"/>
          </a:bodyPr>
          <a:lstStyle/>
          <a:p>
            <a:r>
              <a:rPr lang="et-EE" sz="1200" dirty="0" smtClean="0">
                <a:hlinkClick r:id="rId2"/>
              </a:rPr>
              <a:t>http://s.ohtuleht.ee/multimedia/images/000046/872215AD-1C92-4B83-BAF7-750309846196.jpg</a:t>
            </a:r>
            <a:endParaRPr lang="et-EE" sz="1200" dirty="0" smtClean="0"/>
          </a:p>
          <a:p>
            <a:r>
              <a:rPr lang="et-EE" sz="1200" dirty="0" smtClean="0">
                <a:hlinkClick r:id="rId3"/>
              </a:rPr>
              <a:t>http://static1.fotoalbum.ee/fotoalbum/3/538/035385374a7da.jpg</a:t>
            </a:r>
            <a:endParaRPr lang="et-EE" sz="1200" dirty="0" smtClean="0"/>
          </a:p>
          <a:p>
            <a:r>
              <a:rPr lang="et-EE" sz="1200" dirty="0" smtClean="0">
                <a:hlinkClick r:id="rId4"/>
              </a:rPr>
              <a:t>http://f1.pmo.ee/f/2009/02/26/140728t9h8216.jpg</a:t>
            </a:r>
            <a:endParaRPr lang="et-EE" sz="1200" dirty="0" smtClean="0"/>
          </a:p>
          <a:p>
            <a:r>
              <a:rPr lang="et-EE" sz="1200" dirty="0" smtClean="0">
                <a:hlinkClick r:id="rId5"/>
              </a:rPr>
              <a:t>http://4.bp.blogspot.com/_w4xhsCgezXs/TTv632Rvi0I/AAAAAAAAAc0/hG9H-29YHrY/s1600/1.jpg</a:t>
            </a:r>
            <a:endParaRPr lang="et-EE" sz="1200" dirty="0" smtClean="0"/>
          </a:p>
          <a:p>
            <a:r>
              <a:rPr lang="et-EE" sz="1200" dirty="0" smtClean="0">
                <a:hlinkClick r:id="rId6"/>
              </a:rPr>
              <a:t>http://www.turtles.org/memoriam/fkaula.jpg</a:t>
            </a:r>
            <a:endParaRPr lang="et-EE" sz="1200" dirty="0" smtClean="0"/>
          </a:p>
          <a:p>
            <a:r>
              <a:rPr lang="et-EE" sz="1200" dirty="0" smtClean="0">
                <a:hlinkClick r:id="rId7"/>
              </a:rPr>
              <a:t>https://lh5.googleusercontent.com/-Y_HX6p6L-JI/TYMcQCmFVlI/AAAAAAAABxg/XnofCAZBoRg/13_Lacerta_agilis_Planinska_gusterica_and_Sand_lizard_.jpg</a:t>
            </a:r>
            <a:endParaRPr lang="et-EE" sz="1200" dirty="0" smtClean="0"/>
          </a:p>
          <a:p>
            <a:r>
              <a:rPr lang="et-EE" sz="1200" dirty="0" smtClean="0">
                <a:hlinkClick r:id="rId8"/>
              </a:rPr>
              <a:t>http://www.sciencephoto.com/image/379255/530wm/Z7650035-Skin_of_the_lizard_Enylioides_laticepes-SPL.jpg</a:t>
            </a:r>
            <a:endParaRPr lang="et-EE" sz="1200" dirty="0" smtClean="0"/>
          </a:p>
          <a:p>
            <a:r>
              <a:rPr lang="et-EE" sz="1200" dirty="0" smtClean="0">
                <a:hlinkClick r:id="rId9"/>
              </a:rPr>
              <a:t>http://edu.glogster.com/media/5/22/2/57/22025747.jpg</a:t>
            </a:r>
            <a:endParaRPr lang="et-EE" sz="1200" dirty="0" smtClean="0"/>
          </a:p>
          <a:p>
            <a:r>
              <a:rPr lang="et-EE" sz="1200" dirty="0" smtClean="0">
                <a:hlinkClick r:id="rId10"/>
              </a:rPr>
              <a:t>http://thisiskristin.com/wp-content/uploads/2009/05/unknown.jpeg</a:t>
            </a:r>
            <a:endParaRPr lang="et-EE" sz="1200" dirty="0" smtClean="0"/>
          </a:p>
          <a:p>
            <a:r>
              <a:rPr lang="et-EE" sz="1200" dirty="0" smtClean="0">
                <a:hlinkClick r:id="rId11"/>
              </a:rPr>
              <a:t>http://www.latvijasdaba.lv/content/rapuli/vipera-berus-l.jpg</a:t>
            </a:r>
            <a:endParaRPr lang="et-EE" sz="1200" dirty="0" smtClean="0"/>
          </a:p>
          <a:p>
            <a:r>
              <a:rPr lang="et-EE" sz="1200" dirty="0" smtClean="0">
                <a:hlinkClick r:id="rId12"/>
              </a:rPr>
              <a:t>http://www.latvijasdaba.lv/content/rapuli/natrix-natrix-l.jpg</a:t>
            </a:r>
            <a:endParaRPr lang="et-EE" sz="1200" dirty="0" smtClean="0"/>
          </a:p>
          <a:p>
            <a:r>
              <a:rPr lang="et-EE" sz="1200" dirty="0" smtClean="0">
                <a:hlinkClick r:id="rId13"/>
              </a:rPr>
              <a:t>http://www.miksike.ee/docs/referaadid2005/eestisisalikud1_teele.png</a:t>
            </a:r>
            <a:endParaRPr lang="et-EE" sz="1200" dirty="0" smtClean="0"/>
          </a:p>
          <a:p>
            <a:r>
              <a:rPr lang="et-EE" sz="1200" dirty="0" smtClean="0">
                <a:hlinkClick r:id="rId14"/>
              </a:rPr>
              <a:t>http://www.lemmik.ee/failid/1507.gif</a:t>
            </a:r>
            <a:endParaRPr lang="et-EE" sz="1200" dirty="0" smtClean="0"/>
          </a:p>
          <a:p>
            <a:r>
              <a:rPr lang="et-EE" sz="1200" dirty="0" smtClean="0">
                <a:hlinkClick r:id="rId15"/>
              </a:rPr>
              <a:t>http://static2.nagi.ee/i/p/429/87/10746897916e20_m.jpg/1</a:t>
            </a:r>
            <a:endParaRPr lang="et-EE" sz="1200" dirty="0" smtClean="0"/>
          </a:p>
          <a:p>
            <a:r>
              <a:rPr lang="et-EE" sz="1200" dirty="0" smtClean="0">
                <a:hlinkClick r:id="rId16"/>
              </a:rPr>
              <a:t>http://farm2.staticflickr.com/1277/541567899_829a1f64be_m.jpg</a:t>
            </a:r>
            <a:endParaRPr lang="et-EE" sz="1200" dirty="0" smtClean="0"/>
          </a:p>
          <a:p>
            <a:r>
              <a:rPr lang="et-EE" sz="1200" dirty="0" smtClean="0">
                <a:hlinkClick r:id="rId17"/>
              </a:rPr>
              <a:t>http://agroekonomija.files.wordpress.com/2011/10/lepsa-slika-kobre.jpeg</a:t>
            </a:r>
            <a:endParaRPr lang="et-EE" sz="1200" dirty="0" smtClean="0"/>
          </a:p>
          <a:p>
            <a:r>
              <a:rPr lang="et-EE" sz="1200" dirty="0" smtClean="0">
                <a:hlinkClick r:id="rId18"/>
              </a:rPr>
              <a:t>http://www.naisteleht.ee/files/images/AL02FEB09M33.preview.gif</a:t>
            </a:r>
            <a:endParaRPr lang="et-EE" sz="1200" dirty="0" smtClean="0"/>
          </a:p>
          <a:p>
            <a:r>
              <a:rPr lang="et-EE" sz="1200" dirty="0" smtClean="0">
                <a:hlinkClick r:id="rId19"/>
              </a:rPr>
              <a:t>https://www.osta.ee/i/auctions/large/27/90/834fbddcd2c575747e6e1ca5c72d9027.jpg</a:t>
            </a:r>
            <a:endParaRPr lang="et-EE" sz="1200" dirty="0" smtClean="0"/>
          </a:p>
          <a:p>
            <a:r>
              <a:rPr lang="et-EE" sz="1200" dirty="0" smtClean="0">
                <a:hlinkClick r:id="rId20"/>
              </a:rPr>
              <a:t>http://ajaveeb.ekspress.ee/toivo/wp-content/uploads/2009/03/rastik3-257x300.jpg</a:t>
            </a:r>
            <a:endParaRPr lang="et-EE" sz="1200" dirty="0" smtClean="0"/>
          </a:p>
          <a:p>
            <a:r>
              <a:rPr lang="et-EE" sz="1200" dirty="0" smtClean="0">
                <a:hlinkClick r:id="rId21"/>
              </a:rPr>
              <a:t>http://www.emta.ee/public/Madu_pudelis.jpg</a:t>
            </a:r>
            <a:endParaRPr lang="et-EE" sz="1200" dirty="0" smtClean="0"/>
          </a:p>
          <a:p>
            <a:r>
              <a:rPr lang="et-EE" sz="1200" dirty="0" smtClean="0">
                <a:hlinkClick r:id="rId22"/>
              </a:rPr>
              <a:t>http://reptile.ee/galerii/d/1434-2/k6kroko_india_076.jpg</a:t>
            </a:r>
            <a:endParaRPr lang="et-EE" sz="1200" dirty="0" smtClean="0"/>
          </a:p>
          <a:p>
            <a:r>
              <a:rPr lang="et-EE" sz="1200" dirty="0" smtClean="0">
                <a:hlinkClick r:id="rId23"/>
              </a:rPr>
              <a:t>http://f2.pmo.ee/f/2011/04/12/556220t9ha5e4.jpg</a:t>
            </a:r>
            <a:endParaRPr lang="et-EE" sz="1200" dirty="0" smtClean="0"/>
          </a:p>
          <a:p>
            <a:r>
              <a:rPr lang="et-EE" sz="1200" dirty="0" smtClean="0">
                <a:hlinkClick r:id="rId24"/>
              </a:rPr>
              <a:t>http://cache.osta.ee/i/auctions/large/fc/c5/754e5e14de11e0bf9efc2040bb85c5fc.jpg</a:t>
            </a:r>
            <a:endParaRPr lang="et-EE" sz="1200" dirty="0" smtClean="0"/>
          </a:p>
          <a:p>
            <a:r>
              <a:rPr lang="et-EE" sz="1200" dirty="0" smtClean="0">
                <a:hlinkClick r:id="rId25"/>
              </a:rPr>
              <a:t>http://resources2.news.com.au/images/2007/08/14/va1237261765480/Croc-eating-shark-NT-News-5609376.jpg</a:t>
            </a:r>
            <a:endParaRPr lang="et-EE" sz="1200" dirty="0" smtClean="0"/>
          </a:p>
          <a:p>
            <a:r>
              <a:rPr lang="et-EE" sz="1200" dirty="0" smtClean="0">
                <a:hlinkClick r:id="rId26"/>
              </a:rPr>
              <a:t>http://2.bp.blogspot.com/-YaL0w8an0HA/TlolreIvLaI/AAAAAAAADpE/87ZcZEzRF94/s400/komodo-bite.jpg</a:t>
            </a:r>
            <a:endParaRPr lang="et-EE" sz="1200" dirty="0" smtClean="0"/>
          </a:p>
          <a:p>
            <a:r>
              <a:rPr lang="et-EE" sz="1200" dirty="0" smtClean="0">
                <a:hlinkClick r:id="rId27"/>
              </a:rPr>
              <a:t>http://www.waterworld.ee/picture/other/galapagos/Galapagose%20kilpkonn.jpg</a:t>
            </a:r>
            <a:endParaRPr lang="et-EE" sz="1200" dirty="0" smtClean="0"/>
          </a:p>
          <a:p>
            <a:r>
              <a:rPr lang="et-EE" sz="1200" dirty="0" smtClean="0">
                <a:hlinkClick r:id="rId28"/>
              </a:rPr>
              <a:t>http://tymk.pri.ee/files/TYMK/Mangud/05/klubi16kys_failid/image028.jpg</a:t>
            </a:r>
            <a:endParaRPr lang="et-EE" sz="1200" dirty="0" smtClean="0"/>
          </a:p>
          <a:p>
            <a:r>
              <a:rPr lang="et-EE" sz="1200" dirty="0" smtClean="0">
                <a:hlinkClick r:id="rId29"/>
              </a:rPr>
              <a:t>http://yhelteljel.ee/wp-content/uploads/2009/12/IMG_1416.jpg</a:t>
            </a:r>
            <a:endParaRPr lang="et-EE" sz="1200" dirty="0" smtClean="0"/>
          </a:p>
          <a:p>
            <a:r>
              <a:rPr lang="et-EE" sz="1200" dirty="0" smtClean="0">
                <a:hlinkClick r:id="rId30"/>
              </a:rPr>
              <a:t>http://www.hullumaja.com/files/pictures/2009/11/04/IS5qgwuC1n.jpg</a:t>
            </a:r>
            <a:endParaRPr lang="et-EE" sz="1200" dirty="0" smtClean="0"/>
          </a:p>
          <a:p>
            <a:r>
              <a:rPr lang="et-EE" sz="1200" dirty="0" smtClean="0">
                <a:hlinkClick r:id="rId31"/>
              </a:rPr>
              <a:t>http://www.sevcikphoto.com/images/naja_naja_2.jpg</a:t>
            </a:r>
            <a:endParaRPr lang="et-EE" sz="1200" dirty="0" smtClean="0"/>
          </a:p>
          <a:p>
            <a:r>
              <a:rPr lang="et-EE" sz="1200" dirty="0" smtClean="0">
                <a:hlinkClick r:id="rId32"/>
              </a:rPr>
              <a:t>http://www.ahhaa.ee/v3/photos/original/micruroides_euryxanthus.jpg</a:t>
            </a:r>
            <a:endParaRPr lang="et-EE" sz="1200" dirty="0" smtClean="0"/>
          </a:p>
          <a:p>
            <a:r>
              <a:rPr lang="et-EE" sz="1200" dirty="0" smtClean="0">
                <a:hlinkClick r:id="rId33"/>
              </a:rPr>
              <a:t>http://ussiauk.planet.ee/uusv4/sarvik.jpg</a:t>
            </a:r>
            <a:endParaRPr lang="et-EE" sz="1200" dirty="0" smtClean="0"/>
          </a:p>
          <a:p>
            <a:r>
              <a:rPr lang="et-EE" sz="1200" dirty="0" smtClean="0">
                <a:hlinkClick r:id="rId34"/>
              </a:rPr>
              <a:t>http://cabinetoffreshwatercuriosities.files.wordpress.com/2010/11/800px-gavialis_gangeticus_zoo_praha_0451.jpg</a:t>
            </a:r>
            <a:endParaRPr lang="et-EE" sz="1200" dirty="0" smtClean="0"/>
          </a:p>
          <a:p>
            <a:r>
              <a:rPr lang="et-EE" sz="1200" dirty="0" smtClean="0">
                <a:hlinkClick r:id="rId35"/>
              </a:rPr>
              <a:t>http://f4.pmo.ee/f/2008/03/28/29295t9h4948.jpg</a:t>
            </a:r>
            <a:endParaRPr lang="et-EE" sz="1200" dirty="0" smtClean="0"/>
          </a:p>
          <a:p>
            <a:r>
              <a:rPr lang="et-EE" sz="1200" dirty="0" smtClean="0">
                <a:hlinkClick r:id="rId36"/>
              </a:rPr>
              <a:t>http://lh3.googleusercontent.com/_iFIztPmvqg8/TX7OUa9TUjI/AAAAAAAAESU/znXWxmOKYRs/Tissue-Necrosis-Snakebite.jpg</a:t>
            </a:r>
            <a:endParaRPr lang="et-EE" sz="1200" dirty="0" smtClean="0"/>
          </a:p>
          <a:p>
            <a:r>
              <a:rPr lang="et-EE" sz="1200" dirty="0" smtClean="0">
                <a:hlinkClick r:id="rId37"/>
              </a:rPr>
              <a:t>http://www.bestreptilesonline.com/wp-content/uploads/2011/08/liz-eating1.jpg</a:t>
            </a:r>
            <a:endParaRPr lang="et-EE" sz="1200" dirty="0" smtClean="0"/>
          </a:p>
          <a:p>
            <a:r>
              <a:rPr lang="et-EE" sz="1200" dirty="0" smtClean="0">
                <a:hlinkClick r:id="rId38"/>
              </a:rPr>
              <a:t>http://</a:t>
            </a:r>
            <a:r>
              <a:rPr lang="et-EE" sz="1200" dirty="0" smtClean="0">
                <a:hlinkClick r:id="rId38"/>
              </a:rPr>
              <a:t>nerdnirvana.org/wp-content/uploads/2010/02/snake-eating-lizard.jpg</a:t>
            </a:r>
            <a:endParaRPr lang="et-EE" sz="1200" dirty="0" smtClean="0"/>
          </a:p>
          <a:p>
            <a:r>
              <a:rPr lang="et-EE" sz="1200" dirty="0" smtClean="0">
                <a:hlinkClick r:id="rId39"/>
              </a:rPr>
              <a:t>http://4.bp.blogspot.com/_</a:t>
            </a:r>
            <a:r>
              <a:rPr lang="et-EE" sz="1200" dirty="0" smtClean="0">
                <a:hlinkClick r:id="rId39"/>
              </a:rPr>
              <a:t>B-UsXYlocGQ/TT3uSzuJtTI/AAAAAAAAAeU/cSlRIW9C-d0/s1600/lizard_big.jpg</a:t>
            </a:r>
            <a:endParaRPr lang="et-EE" sz="1200" dirty="0" smtClean="0"/>
          </a:p>
          <a:p>
            <a:endParaRPr lang="et-EE" sz="1200" dirty="0" smtClean="0"/>
          </a:p>
          <a:p>
            <a:pPr>
              <a:buNone/>
            </a:pPr>
            <a:endParaRPr lang="et-EE" sz="1200" dirty="0" smtClean="0"/>
          </a:p>
          <a:p>
            <a:endParaRPr lang="et-E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323528" y="530352"/>
            <a:ext cx="4392488" cy="4698848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Maailma </a:t>
            </a:r>
            <a:r>
              <a:rPr lang="et-EE" dirty="0" smtClean="0">
                <a:hlinkClick r:id="rId2"/>
              </a:rPr>
              <a:t>väikseim roomaja</a:t>
            </a:r>
            <a:endParaRPr lang="et-EE" dirty="0" smtClean="0"/>
          </a:p>
          <a:p>
            <a:r>
              <a:rPr lang="et-EE" dirty="0" smtClean="0"/>
              <a:t>Maailma </a:t>
            </a:r>
            <a:r>
              <a:rPr lang="et-EE" dirty="0" smtClean="0">
                <a:hlinkClick r:id="rId3"/>
              </a:rPr>
              <a:t>väikseim madu</a:t>
            </a:r>
            <a:endParaRPr lang="et-EE" dirty="0" smtClean="0"/>
          </a:p>
          <a:p>
            <a:r>
              <a:rPr lang="et-EE" dirty="0" smtClean="0"/>
              <a:t>Maailma </a:t>
            </a:r>
            <a:r>
              <a:rPr lang="et-EE" dirty="0" smtClean="0">
                <a:hlinkClick r:id="rId4"/>
              </a:rPr>
              <a:t>suurim roomaja</a:t>
            </a:r>
            <a:endParaRPr lang="et-EE" dirty="0" smtClean="0"/>
          </a:p>
          <a:p>
            <a:r>
              <a:rPr lang="et-EE" dirty="0" smtClean="0"/>
              <a:t>Maailma mürgiseim madu on ilmselt </a:t>
            </a:r>
            <a:r>
              <a:rPr lang="et-EE" dirty="0" smtClean="0">
                <a:hlinkClick r:id="rId5"/>
              </a:rPr>
              <a:t>sisemaataipan</a:t>
            </a:r>
            <a:endParaRPr lang="et-EE" dirty="0" smtClean="0"/>
          </a:p>
          <a:p>
            <a:r>
              <a:rPr lang="et-EE" dirty="0" smtClean="0"/>
              <a:t>Kõige rohkem inimesi tapab </a:t>
            </a:r>
            <a:r>
              <a:rPr lang="et-EE" dirty="0" smtClean="0">
                <a:hlinkClick r:id="rId6"/>
              </a:rPr>
              <a:t>Aasia kobra </a:t>
            </a:r>
            <a:r>
              <a:rPr lang="et-EE" dirty="0" smtClean="0"/>
              <a:t>  (50 000 in. a.)</a:t>
            </a:r>
          </a:p>
          <a:p>
            <a:endParaRPr lang="et-EE" dirty="0" smtClean="0"/>
          </a:p>
          <a:p>
            <a:endParaRPr lang="et-EE" dirty="0"/>
          </a:p>
        </p:txBody>
      </p:sp>
      <p:pic>
        <p:nvPicPr>
          <p:cNvPr id="7" name="Content Placeholder 6" descr="Tissue-Necrosis-Snakebite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5148064" y="530224"/>
            <a:ext cx="3240360" cy="56623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Roomajaid on üle 8700 liigi</a:t>
            </a:r>
            <a:endParaRPr lang="et-EE" dirty="0"/>
          </a:p>
        </p:txBody>
      </p:sp>
      <p:graphicFrame>
        <p:nvGraphicFramePr>
          <p:cNvPr id="7" name="Sisu kohatäide 6"/>
          <p:cNvGraphicFramePr>
            <a:graphicFrameLocks noGrp="1"/>
          </p:cNvGraphicFramePr>
          <p:nvPr>
            <p:ph sz="half" idx="1"/>
          </p:nvPr>
        </p:nvGraphicFramePr>
        <p:xfrm>
          <a:off x="323528" y="530225"/>
          <a:ext cx="5832648" cy="438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isu kohatäide 5"/>
          <p:cNvSpPr>
            <a:spLocks noGrp="1"/>
          </p:cNvSpPr>
          <p:nvPr>
            <p:ph sz="half" idx="2"/>
          </p:nvPr>
        </p:nvSpPr>
        <p:spPr>
          <a:xfrm>
            <a:off x="6300192" y="530352"/>
            <a:ext cx="2387088" cy="4389120"/>
          </a:xfrm>
        </p:spPr>
        <p:txBody>
          <a:bodyPr/>
          <a:lstStyle/>
          <a:p>
            <a:r>
              <a:rPr lang="et-EE" dirty="0" smtClean="0"/>
              <a:t>Sisalikud 5700 liiki</a:t>
            </a:r>
          </a:p>
          <a:p>
            <a:r>
              <a:rPr lang="et-EE" dirty="0" smtClean="0"/>
              <a:t>Maod – 2700 liiki</a:t>
            </a:r>
          </a:p>
          <a:p>
            <a:r>
              <a:rPr lang="et-EE" dirty="0" smtClean="0"/>
              <a:t>Kilpkonnad – 300 liiki</a:t>
            </a:r>
          </a:p>
          <a:p>
            <a:r>
              <a:rPr lang="et-EE" dirty="0" smtClean="0"/>
              <a:t>Krokodillid – 23 liiki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Roomajate olulised ühised tunnused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265560" cy="4389120"/>
          </a:xfrm>
        </p:spPr>
        <p:txBody>
          <a:bodyPr/>
          <a:lstStyle/>
          <a:p>
            <a:r>
              <a:rPr lang="et-EE" dirty="0" smtClean="0"/>
              <a:t>Kuiva soomuselise nahaga</a:t>
            </a:r>
          </a:p>
          <a:p>
            <a:r>
              <a:rPr lang="et-EE" dirty="0" smtClean="0"/>
              <a:t>Hingavad ainult kopsudega</a:t>
            </a:r>
          </a:p>
          <a:p>
            <a:r>
              <a:rPr lang="et-EE" dirty="0" smtClean="0"/>
              <a:t>Järglased arenevad maismaale munetud munades</a:t>
            </a:r>
            <a:endParaRPr lang="et-EE" dirty="0"/>
          </a:p>
        </p:txBody>
      </p:sp>
      <p:pic>
        <p:nvPicPr>
          <p:cNvPr id="6" name="Sisu kohatäide 5" descr="2202574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4142" y="620688"/>
            <a:ext cx="4686912" cy="3168352"/>
          </a:xfrm>
        </p:spPr>
      </p:pic>
      <p:pic>
        <p:nvPicPr>
          <p:cNvPr id="7" name="Pilt 6" descr="unkn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708920"/>
            <a:ext cx="2381622" cy="2250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Miks roomajad õhu käes ei kuiva?</a:t>
            </a:r>
            <a:endParaRPr lang="et-EE" dirty="0"/>
          </a:p>
        </p:txBody>
      </p:sp>
      <p:pic>
        <p:nvPicPr>
          <p:cNvPr id="5" name="Sisu kohatäide 4" descr="untitledx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427273" y="867432"/>
            <a:ext cx="5229200" cy="4015631"/>
          </a:xfrm>
        </p:spPr>
      </p:pic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3851920" y="530352"/>
            <a:ext cx="4835360" cy="4389120"/>
          </a:xfrm>
        </p:spPr>
        <p:txBody>
          <a:bodyPr/>
          <a:lstStyle/>
          <a:p>
            <a:r>
              <a:rPr lang="et-EE" dirty="0" smtClean="0"/>
              <a:t>Nahk on kuiv ja tugev, mis ei lase vett läbi.</a:t>
            </a:r>
          </a:p>
          <a:p>
            <a:r>
              <a:rPr lang="et-EE" dirty="0" smtClean="0"/>
              <a:t>Sarvainest soomused või plaadikesed kaitsevad looma kuivamise, hõõrdumise ja vaenlaste eest</a:t>
            </a:r>
          </a:p>
          <a:p>
            <a:r>
              <a:rPr lang="et-EE" dirty="0" smtClean="0"/>
              <a:t>Kasvamiseks peavad nad aeg-ajalt </a:t>
            </a:r>
            <a:r>
              <a:rPr lang="et-EE" dirty="0" err="1" smtClean="0"/>
              <a:t>kestuma</a:t>
            </a:r>
            <a:endParaRPr lang="et-EE" dirty="0" smtClean="0"/>
          </a:p>
          <a:p>
            <a:r>
              <a:rPr lang="et-EE" dirty="0" smtClean="0"/>
              <a:t>Paljudel kaitsevärvus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Roomaja välisehitus</a:t>
            </a:r>
            <a:endParaRPr lang="et-EE" dirty="0"/>
          </a:p>
        </p:txBody>
      </p:sp>
      <p:pic>
        <p:nvPicPr>
          <p:cNvPr id="4" name="Content Placeholder 3" descr="lizard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538" y="764704"/>
            <a:ext cx="6877862" cy="4333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99592" y="25649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Silmad</a:t>
            </a:r>
            <a:endParaRPr lang="et-EE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42210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Suu</a:t>
            </a:r>
            <a:endParaRPr lang="et-EE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18448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Kael</a:t>
            </a:r>
            <a:endParaRPr lang="et-EE" dirty="0"/>
          </a:p>
        </p:txBody>
      </p:sp>
      <p:sp>
        <p:nvSpPr>
          <p:cNvPr id="10" name="TextBox 9"/>
          <p:cNvSpPr txBox="1"/>
          <p:nvPr/>
        </p:nvSpPr>
        <p:spPr>
          <a:xfrm>
            <a:off x="2699792" y="40050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Kõrvaava</a:t>
            </a:r>
            <a:endParaRPr lang="et-EE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11247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Jäsemed</a:t>
            </a:r>
            <a:endParaRPr lang="et-EE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4" y="45091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Saba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Kuidas roomajad liiguvad?</a:t>
            </a:r>
            <a:endParaRPr lang="et-EE" dirty="0"/>
          </a:p>
        </p:txBody>
      </p:sp>
      <p:pic>
        <p:nvPicPr>
          <p:cNvPr id="7" name="Content Placeholder 6" descr="IMGrr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08132" y="764704"/>
            <a:ext cx="3547844" cy="2082928"/>
          </a:xfrm>
        </p:spPr>
      </p:pic>
      <p:sp>
        <p:nvSpPr>
          <p:cNvPr id="5" name="Sisu kohatäide 4"/>
          <p:cNvSpPr>
            <a:spLocks noGrp="1"/>
          </p:cNvSpPr>
          <p:nvPr>
            <p:ph sz="half" idx="2"/>
          </p:nvPr>
        </p:nvSpPr>
        <p:spPr>
          <a:xfrm>
            <a:off x="4644008" y="530352"/>
            <a:ext cx="4043272" cy="4389120"/>
          </a:xfrm>
        </p:spPr>
        <p:txBody>
          <a:bodyPr/>
          <a:lstStyle/>
          <a:p>
            <a:r>
              <a:rPr lang="et-EE" dirty="0" smtClean="0"/>
              <a:t>Roomajate jäsemed paiknevad keha külgedel, seega vajub nende kõht sageli vastu maad Nr. 1 on imetaja    Nr. 2 on roomaja</a:t>
            </a:r>
          </a:p>
          <a:p>
            <a:r>
              <a:rPr lang="et-EE" dirty="0" smtClean="0"/>
              <a:t>Nad liiguvad kas roomates, kõndides, ronides või siueldes</a:t>
            </a:r>
            <a:endParaRPr lang="et-EE" dirty="0"/>
          </a:p>
        </p:txBody>
      </p:sp>
      <p:pic>
        <p:nvPicPr>
          <p:cNvPr id="6" name="Pilt 4" descr="komodo-b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852936"/>
            <a:ext cx="3569151" cy="2364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Kilpkonnad</a:t>
            </a:r>
            <a:endParaRPr lang="et-EE" dirty="0"/>
          </a:p>
        </p:txBody>
      </p:sp>
      <p:sp>
        <p:nvSpPr>
          <p:cNvPr id="5" name="Sisu kohatäide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Elavad maismaal, magevees ning meredes</a:t>
            </a:r>
          </a:p>
          <a:p>
            <a:r>
              <a:rPr lang="et-EE" dirty="0" smtClean="0"/>
              <a:t>Keha ümbritseb luust kilprüü, mille varju oma pea ja jalad on võimalik tõmmata.</a:t>
            </a:r>
          </a:p>
          <a:p>
            <a:r>
              <a:rPr lang="et-EE" dirty="0" smtClean="0"/>
              <a:t>Nad on ühed pikima elueaga loomad maal</a:t>
            </a:r>
            <a:endParaRPr lang="et-EE" dirty="0"/>
          </a:p>
        </p:txBody>
      </p:sp>
      <p:pic>
        <p:nvPicPr>
          <p:cNvPr id="7" name="Sisu kohatäide 6" descr="fkaul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548680"/>
            <a:ext cx="3930650" cy="2947988"/>
          </a:xfrm>
        </p:spPr>
      </p:pic>
      <p:pic>
        <p:nvPicPr>
          <p:cNvPr id="6" name="Pilt 5" descr="Galapagose%20kilpko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284984"/>
            <a:ext cx="3744416" cy="2671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381</TotalTime>
  <Words>634</Words>
  <Application>Microsoft Office PowerPoint</Application>
  <PresentationFormat>On-screen Show (4:3)</PresentationFormat>
  <Paragraphs>133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Aspekt</vt:lpstr>
      <vt:lpstr>KAS KÕIK ROOMAJAD ROOMAVAD?</vt:lpstr>
      <vt:lpstr>Kes on roomajad?</vt:lpstr>
      <vt:lpstr>Slide 3</vt:lpstr>
      <vt:lpstr>Roomajaid on üle 8700 liigi</vt:lpstr>
      <vt:lpstr>Roomajate olulised ühised tunnused</vt:lpstr>
      <vt:lpstr>Miks roomajad õhu käes ei kuiva?</vt:lpstr>
      <vt:lpstr>Roomaja välisehitus</vt:lpstr>
      <vt:lpstr>Kuidas roomajad liiguvad?</vt:lpstr>
      <vt:lpstr>Kilpkonnad</vt:lpstr>
      <vt:lpstr>Sisalikud</vt:lpstr>
      <vt:lpstr>Maod</vt:lpstr>
      <vt:lpstr>Krokodillid</vt:lpstr>
      <vt:lpstr>Roomajatele sobiv elupaik</vt:lpstr>
      <vt:lpstr>Eestis elavad roomajad</vt:lpstr>
      <vt:lpstr>Roomajad toiduahelas</vt:lpstr>
      <vt:lpstr>Kuidas roomajad end kaitsevad?</vt:lpstr>
      <vt:lpstr>Miks on roomajad inimesele tähtsad?</vt:lpstr>
      <vt:lpstr>Mis roomajaid ohustab?</vt:lpstr>
      <vt:lpstr>Kuidas roomajaid kaitstakse?</vt:lpstr>
      <vt:lpstr>Kasutatud allikad</vt:lpstr>
    </vt:vector>
  </TitlesOfParts>
  <Company>Kool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 KÕIK ROOMAJAD ROOMAVAD?</dc:title>
  <dc:creator>Opetaja</dc:creator>
  <cp:lastModifiedBy>**</cp:lastModifiedBy>
  <cp:revision>34</cp:revision>
  <dcterms:created xsi:type="dcterms:W3CDTF">2012-01-09T11:29:57Z</dcterms:created>
  <dcterms:modified xsi:type="dcterms:W3CDTF">2012-01-15T17:43:50Z</dcterms:modified>
</cp:coreProperties>
</file>