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1" r:id="rId12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lislai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istkül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istküli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istkül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istküli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istküli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apealkiri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t-EE" smtClean="0"/>
              <a:t>Klõpsake juhtslaidi alamtiitli laadi redigeerimiseks</a:t>
            </a:r>
            <a:endParaRPr kumimoji="0" lang="en-US"/>
          </a:p>
        </p:txBody>
      </p:sp>
      <p:sp>
        <p:nvSpPr>
          <p:cNvPr id="28" name="Kuupäeva kohatäid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4EF6-5745-4EF5-A813-74A9E2063420}" type="datetimeFigureOut">
              <a:rPr lang="et-EE" smtClean="0"/>
              <a:pPr/>
              <a:t>25.05.2013</a:t>
            </a:fld>
            <a:endParaRPr lang="et-EE"/>
          </a:p>
        </p:txBody>
      </p:sp>
      <p:sp>
        <p:nvSpPr>
          <p:cNvPr id="17" name="Jaluse kohatäid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irgkonnek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istküli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idinumbri kohatäid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279C714-C01F-4B02-9EE9-D69E83D61A35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8" name="Pealkiri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4EF6-5745-4EF5-A813-74A9E2063420}" type="datetimeFigureOut">
              <a:rPr lang="et-EE" smtClean="0"/>
              <a:pPr/>
              <a:t>25.05.2013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C714-C01F-4B02-9EE9-D69E83D61A35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altiitel ja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stkül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istküli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istküli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istküli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istküli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istküli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irgkonnek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279C714-C01F-4B02-9EE9-D69E83D61A35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4EF6-5745-4EF5-A813-74A9E2063420}" type="datetimeFigureOut">
              <a:rPr lang="et-EE" smtClean="0"/>
              <a:pPr/>
              <a:t>25.05.2013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4EF6-5745-4EF5-A813-74A9E2063420}" type="datetimeFigureOut">
              <a:rPr lang="et-EE" smtClean="0"/>
              <a:pPr/>
              <a:t>25.05.2013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279C714-C01F-4B02-9EE9-D69E83D61A35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8" name="Sisu kohatäide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Jaotise pä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stkül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istkül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istküli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istküli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istküli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istküli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13" name="Ristküli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istküli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4EF6-5745-4EF5-A813-74A9E2063420}" type="datetimeFigureOut">
              <a:rPr lang="et-EE" smtClean="0"/>
              <a:pPr/>
              <a:t>25.05.2013</a:t>
            </a:fld>
            <a:endParaRPr lang="et-EE"/>
          </a:p>
        </p:txBody>
      </p:sp>
      <p:sp>
        <p:nvSpPr>
          <p:cNvPr id="8" name="Sirgkonnek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279C714-C01F-4B02-9EE9-D69E83D61A35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8FE4EF6-5745-4EF5-A813-74A9E2063420}" type="datetimeFigureOut">
              <a:rPr lang="et-EE" smtClean="0"/>
              <a:pPr/>
              <a:t>25.05.2013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C714-C01F-4B02-9EE9-D69E83D61A35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8" name="Sirgkonnek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isu kohatäide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12" name="Sisu kohatäide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õrdl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irgkonnek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istküli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istkül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istküli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istküli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istküli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istküli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4EF6-5745-4EF5-A813-74A9E2063420}" type="datetimeFigureOut">
              <a:rPr lang="et-EE" smtClean="0"/>
              <a:pPr/>
              <a:t>25.05.2013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t-EE"/>
          </a:p>
        </p:txBody>
      </p:sp>
      <p:sp>
        <p:nvSpPr>
          <p:cNvPr id="15" name="Sirgkonnek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istküli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isu kohatäide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26" name="Sisu kohatäide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25" name="Ova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279C714-C01F-4B02-9EE9-D69E83D61A35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23" name="Pealkiri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ti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4EF6-5745-4EF5-A813-74A9E2063420}" type="datetimeFigureOut">
              <a:rPr lang="et-EE" smtClean="0"/>
              <a:pPr/>
              <a:t>25.05.2013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279C714-C01F-4B02-9EE9-D69E83D61A35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stkül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istküli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istküli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istküli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istküli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istküli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4EF6-5745-4EF5-A813-74A9E2063420}" type="datetimeFigureOut">
              <a:rPr lang="et-EE" smtClean="0"/>
              <a:pPr/>
              <a:t>25.05.2013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279C714-C01F-4B02-9EE9-D69E83D61A35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Pealdisega sisu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istküli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istkül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istküli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istküli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istkül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istküli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8" name="Ristküli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irgkonnek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isu kohatäide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10" name="Ova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279C714-C01F-4B02-9EE9-D69E83D61A35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21" name="Ristküli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E4EF6-5745-4EF5-A813-74A9E2063420}" type="datetimeFigureOut">
              <a:rPr lang="et-EE" smtClean="0"/>
              <a:pPr/>
              <a:t>25.05.2013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t-E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irgkonnek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istkül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istküli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istküli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istkül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istküli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istküli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istküli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279C714-C01F-4B02-9EE9-D69E83D61A35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t-EE" smtClean="0"/>
              <a:t>Pildi lisamiseks klõpsake ikooni</a:t>
            </a:r>
            <a:endParaRPr kumimoji="0" lang="en-US" dirty="0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22" name="Ristküli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8FE4EF6-5745-4EF5-A813-74A9E2063420}" type="datetimeFigureOut">
              <a:rPr lang="et-EE" smtClean="0"/>
              <a:pPr/>
              <a:t>25.05.2013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stküli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istküli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istkül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istküli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istküli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Kuupäeva kohatäid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8FE4EF6-5745-4EF5-A813-74A9E2063420}" type="datetimeFigureOut">
              <a:rPr lang="et-EE" smtClean="0"/>
              <a:pPr/>
              <a:t>25.05.2013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t-EE"/>
          </a:p>
        </p:txBody>
      </p:sp>
      <p:sp>
        <p:nvSpPr>
          <p:cNvPr id="8" name="Ristküli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irgkonnek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idinumbri kohatäid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279C714-C01F-4B02-9EE9-D69E83D61A35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22" name="Pealkirja kohatäid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13" name="Teksti kohatäid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  <a:p>
            <a:pPr lvl="1" eaLnBrk="1" latinLnBrk="0" hangingPunct="1"/>
            <a:r>
              <a:rPr kumimoji="0" lang="et-EE" smtClean="0"/>
              <a:t>Teine tase</a:t>
            </a:r>
          </a:p>
          <a:p>
            <a:pPr lvl="2" eaLnBrk="1" latinLnBrk="0" hangingPunct="1"/>
            <a:r>
              <a:rPr kumimoji="0" lang="et-EE" smtClean="0"/>
              <a:t>Kolmas tase</a:t>
            </a:r>
          </a:p>
          <a:p>
            <a:pPr lvl="3" eaLnBrk="1" latinLnBrk="0" hangingPunct="1"/>
            <a:r>
              <a:rPr kumimoji="0" lang="et-EE" smtClean="0"/>
              <a:t>Neljas tase</a:t>
            </a:r>
          </a:p>
          <a:p>
            <a:pPr lvl="4" eaLnBrk="1" latinLnBrk="0" hangingPunct="1"/>
            <a:r>
              <a:rPr kumimoji="0" lang="et-EE" smtClean="0"/>
              <a:t>Viies tase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upload.wikimedia.org/wikipedia/commons/d/dd/PikiWiki_Israel_30660_Lumbricus_terrestris.jpg" TargetMode="External"/><Relationship Id="rId13" Type="http://schemas.openxmlformats.org/officeDocument/2006/relationships/hyperlink" Target="http://cdn1.arkive.org/media/32/325D2E34-12F3-4E83-B8FC-FE3C888D6492/Presentation.Large/Water-boatman-breathing-at-surface-of-water.jpg" TargetMode="External"/><Relationship Id="rId3" Type="http://schemas.openxmlformats.org/officeDocument/2006/relationships/hyperlink" Target="http://www.daviddarling.info/images/spider_respiration.jpg" TargetMode="External"/><Relationship Id="rId7" Type="http://schemas.openxmlformats.org/officeDocument/2006/relationships/hyperlink" Target="http://imgc.allpostersimages.com/images/P-473-488-90/64/6470/XRSH100Z/posters/biodisc-earthworm-or-night-crawler-lumbricus-terrestris-cross-section-through-the-heart-region-lm.jpg" TargetMode="External"/><Relationship Id="rId12" Type="http://schemas.openxmlformats.org/officeDocument/2006/relationships/hyperlink" Target="http://lepo.it.da.ut.ee/~jaanusu/punalibled.2.jpg" TargetMode="External"/><Relationship Id="rId2" Type="http://schemas.openxmlformats.org/officeDocument/2006/relationships/hyperlink" Target="http://163.16.28.248/bio/activelearner/44/images/ch44c3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bri.org.au/Portals/0/Images/s4176741/IMG_0708.JPG" TargetMode="External"/><Relationship Id="rId11" Type="http://schemas.openxmlformats.org/officeDocument/2006/relationships/hyperlink" Target="http://www.nooruse.ee/Tiiu_Jaanson/Hingamiselundite_haigused/Gaasivahetus_2.jpg" TargetMode="External"/><Relationship Id="rId5" Type="http://schemas.openxmlformats.org/officeDocument/2006/relationships/hyperlink" Target="http://oceanovidaescondida.files.wordpress.com/2008/04/polychaeta.jpg" TargetMode="External"/><Relationship Id="rId10" Type="http://schemas.openxmlformats.org/officeDocument/2006/relationships/hyperlink" Target="http://www.miksike.ee/docs/elehed/4klass/5energia/elutuba/energia/thingamine.jpg" TargetMode="External"/><Relationship Id="rId4" Type="http://schemas.openxmlformats.org/officeDocument/2006/relationships/hyperlink" Target="http://bioweb.uwlax.edu/bio203/2010/roth_lynn/images/home%20pic2.jpg" TargetMode="External"/><Relationship Id="rId9" Type="http://schemas.openxmlformats.org/officeDocument/2006/relationships/hyperlink" Target="http://lemill.net/content/pieces/uppiece.2010-06-17.6733376103/image_larg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gif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Koostas Leelo Lusik</a:t>
            </a:r>
          </a:p>
          <a:p>
            <a:r>
              <a:rPr lang="et-EE" dirty="0" smtClean="0"/>
              <a:t>Are PK 2013</a:t>
            </a:r>
            <a:endParaRPr lang="et-EE" dirty="0"/>
          </a:p>
        </p:txBody>
      </p:sp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Selgrootute hingamine</a:t>
            </a:r>
            <a:endParaRPr lang="et-EE" dirty="0"/>
          </a:p>
        </p:txBody>
      </p:sp>
      <p:pic>
        <p:nvPicPr>
          <p:cNvPr id="4" name="Pilt 3" descr="MM900283578.GIF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7092280" y="548680"/>
            <a:ext cx="1827262" cy="956126"/>
          </a:xfrm>
          <a:prstGeom prst="rect">
            <a:avLst/>
          </a:prstGeom>
        </p:spPr>
      </p:pic>
      <p:pic>
        <p:nvPicPr>
          <p:cNvPr id="5" name="Pilt 4" descr="MM900236334.GIF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-180528" y="5445224"/>
            <a:ext cx="1512168" cy="451393"/>
          </a:xfrm>
          <a:prstGeom prst="rect">
            <a:avLst/>
          </a:prstGeom>
        </p:spPr>
      </p:pic>
      <p:pic>
        <p:nvPicPr>
          <p:cNvPr id="6" name="Pilt 5" descr="MM900236315.GIF"/>
          <p:cNvPicPr>
            <a:picLocks noChangeAspect="1"/>
          </p:cNvPicPr>
          <p:nvPr/>
        </p:nvPicPr>
        <p:blipFill>
          <a:blip r:embed="rId4" cstate="screen"/>
          <a:stretch>
            <a:fillRect/>
          </a:stretch>
        </p:blipFill>
        <p:spPr>
          <a:xfrm>
            <a:off x="683568" y="260648"/>
            <a:ext cx="64770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alkiri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Kes vajab rohkem hapnikku?</a:t>
            </a:r>
            <a:endParaRPr lang="et-EE" dirty="0"/>
          </a:p>
        </p:txBody>
      </p:sp>
      <p:pic>
        <p:nvPicPr>
          <p:cNvPr id="4" name="Sisu kohatäide 3" descr="8.kl_0001.jpg"/>
          <p:cNvPicPr>
            <a:picLocks noGrp="1" noChangeAspect="1"/>
          </p:cNvPicPr>
          <p:nvPr>
            <p:ph sz="quarter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196968" y="1988840"/>
            <a:ext cx="8735900" cy="367240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Kasutatud allikad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t-EE" sz="1100" dirty="0" smtClean="0">
                <a:hlinkClick r:id="rId2"/>
              </a:rPr>
              <a:t>http://163.16.28.248/bio/activelearner/44/images/ch44c3.jpg</a:t>
            </a:r>
            <a:endParaRPr lang="et-EE" sz="1100" dirty="0" smtClean="0"/>
          </a:p>
          <a:p>
            <a:r>
              <a:rPr lang="et-EE" sz="1100" dirty="0" smtClean="0">
                <a:hlinkClick r:id="rId3"/>
              </a:rPr>
              <a:t>http://www.daviddarling.info/images/spider_respiration.jpg</a:t>
            </a:r>
            <a:endParaRPr lang="et-EE" sz="1100" dirty="0" smtClean="0"/>
          </a:p>
          <a:p>
            <a:r>
              <a:rPr lang="et-EE" sz="1100" dirty="0" smtClean="0">
                <a:hlinkClick r:id="rId4"/>
              </a:rPr>
              <a:t>http://bioweb.uwlax.edu/bio203/2010/roth_lynn/images/home%20pic2.jpg</a:t>
            </a:r>
            <a:endParaRPr lang="et-EE" sz="1100" dirty="0" smtClean="0"/>
          </a:p>
          <a:p>
            <a:r>
              <a:rPr lang="et-EE" sz="1100" dirty="0" smtClean="0">
                <a:hlinkClick r:id="rId5"/>
              </a:rPr>
              <a:t>http://oceanovidaescondida.files.wordpress.com/2008/04/polychaeta.jpg</a:t>
            </a:r>
            <a:endParaRPr lang="et-EE" sz="1100" dirty="0" smtClean="0"/>
          </a:p>
          <a:p>
            <a:r>
              <a:rPr lang="et-EE" sz="1100" dirty="0" smtClean="0">
                <a:hlinkClick r:id="rId6"/>
              </a:rPr>
              <a:t>http://www.gbri.org.au/Portals/0/Images/s4176741/IMG_0708.JPG</a:t>
            </a:r>
            <a:endParaRPr lang="et-EE" sz="1100" dirty="0" smtClean="0"/>
          </a:p>
          <a:p>
            <a:r>
              <a:rPr lang="et-EE" sz="1100" dirty="0" smtClean="0">
                <a:hlinkClick r:id="rId7"/>
              </a:rPr>
              <a:t>http://imgc.allpostersimages.com/images/P-473-488-90/64/6470/XRSH100Z/posters/biodisc-earthworm-or-night-crawler-lumbricus-terrestris-cross-section-through-the-heart-region-lm.jpg</a:t>
            </a:r>
            <a:endParaRPr lang="et-EE" sz="1100" dirty="0" smtClean="0"/>
          </a:p>
          <a:p>
            <a:r>
              <a:rPr lang="et-EE" sz="1100" dirty="0" smtClean="0">
                <a:hlinkClick r:id="rId8"/>
              </a:rPr>
              <a:t>http://upload.wikimedia.org/wikipedia/commons/d/dd/PikiWiki_Israel_30660_Lumbricus_terrestris.jpg</a:t>
            </a:r>
            <a:endParaRPr lang="et-EE" sz="1100" dirty="0" smtClean="0"/>
          </a:p>
          <a:p>
            <a:r>
              <a:rPr lang="et-EE" sz="1100" dirty="0" smtClean="0">
                <a:hlinkClick r:id="rId9"/>
              </a:rPr>
              <a:t>http://lemill.net/content/pieces/uppiece.2010-06-17.6733376103/image_large</a:t>
            </a:r>
            <a:endParaRPr lang="et-EE" sz="1100" dirty="0" smtClean="0"/>
          </a:p>
          <a:p>
            <a:r>
              <a:rPr lang="et-EE" sz="1100" dirty="0" smtClean="0">
                <a:hlinkClick r:id="rId10"/>
              </a:rPr>
              <a:t>http://www.miksike.ee/docs/elehed/4klass/5energia/elutuba/energia/thingamine.jpg</a:t>
            </a:r>
            <a:endParaRPr lang="et-EE" sz="1100" dirty="0" smtClean="0"/>
          </a:p>
          <a:p>
            <a:r>
              <a:rPr lang="et-EE" sz="1100" dirty="0" smtClean="0">
                <a:hlinkClick r:id="rId11"/>
              </a:rPr>
              <a:t>http://www.nooruse.ee/Tiiu_Jaanson/Hingamiselundite_haigused/Gaasivahetus_2.jpg</a:t>
            </a:r>
            <a:endParaRPr lang="et-EE" sz="1100" dirty="0" smtClean="0"/>
          </a:p>
          <a:p>
            <a:r>
              <a:rPr lang="et-EE" sz="1100" dirty="0" smtClean="0">
                <a:hlinkClick r:id="rId12"/>
              </a:rPr>
              <a:t>http://lepo.it.da.ut.ee/~jaanusu/punalibled.2.jpg</a:t>
            </a:r>
            <a:endParaRPr lang="et-EE" sz="1100" dirty="0" smtClean="0"/>
          </a:p>
          <a:p>
            <a:r>
              <a:rPr lang="et-EE" sz="1100" dirty="0" smtClean="0">
                <a:hlinkClick r:id="rId13"/>
              </a:rPr>
              <a:t>http://cdn1.arkive.org/media/32/325D2E34-12F3-4E83-B8FC-FE3C888D6492/Presentation.Large/Water-boatman-breathing-at-surface-of-water.jpg</a:t>
            </a:r>
            <a:endParaRPr lang="et-EE" sz="1100" dirty="0" smtClean="0"/>
          </a:p>
          <a:p>
            <a:r>
              <a:rPr lang="et-EE" sz="1100" dirty="0" err="1" smtClean="0"/>
              <a:t>Relve</a:t>
            </a:r>
            <a:r>
              <a:rPr lang="et-EE" sz="1100" dirty="0" smtClean="0"/>
              <a:t>, K, </a:t>
            </a:r>
            <a:r>
              <a:rPr lang="et-EE" sz="1100" dirty="0" err="1" smtClean="0"/>
              <a:t>Kokassaar</a:t>
            </a:r>
            <a:r>
              <a:rPr lang="et-EE" sz="1100" dirty="0" smtClean="0"/>
              <a:t>, U., Martin, M, Vanatoa, A., Rammul, Ü. </a:t>
            </a:r>
            <a:r>
              <a:rPr lang="et-EE" sz="1100" dirty="0" err="1" smtClean="0"/>
              <a:t>Jt</a:t>
            </a:r>
            <a:r>
              <a:rPr lang="et-EE" sz="1100" dirty="0" smtClean="0"/>
              <a:t>. Bioloogia 8. klassile 2. osa  AS BIT 2012.a</a:t>
            </a:r>
            <a:endParaRPr lang="et-EE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835696" y="260648"/>
            <a:ext cx="6012160" cy="758952"/>
          </a:xfrm>
        </p:spPr>
        <p:txBody>
          <a:bodyPr/>
          <a:lstStyle/>
          <a:p>
            <a:r>
              <a:rPr lang="et-EE" dirty="0" smtClean="0"/>
              <a:t>Miks peab hingama?</a:t>
            </a:r>
            <a:endParaRPr lang="et-EE" dirty="0"/>
          </a:p>
        </p:txBody>
      </p:sp>
      <p:sp>
        <p:nvSpPr>
          <p:cNvPr id="4" name="Sisu kohatäide 3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572000" cy="4525963"/>
          </a:xfrm>
        </p:spPr>
        <p:txBody>
          <a:bodyPr>
            <a:normAutofit/>
          </a:bodyPr>
          <a:lstStyle/>
          <a:p>
            <a:r>
              <a:rPr lang="et-EE" dirty="0" smtClean="0"/>
              <a:t>Organismi ja seda ümbritseva keskkonna vahel toimub gaasivahetus</a:t>
            </a:r>
          </a:p>
          <a:p>
            <a:r>
              <a:rPr lang="et-EE" dirty="0" smtClean="0"/>
              <a:t>Kõikides loomarakkudes toimub energiarikaste toitainete lagundamine hapniku abil ja vabanemine süsihappegaasist, kui jääkainest</a:t>
            </a:r>
            <a:endParaRPr lang="et-EE" dirty="0"/>
          </a:p>
        </p:txBody>
      </p:sp>
      <p:pic>
        <p:nvPicPr>
          <p:cNvPr id="6" name="Sisu kohatäide 5" descr="Uus pilt (1).bmp"/>
          <p:cNvPicPr>
            <a:picLocks noGrp="1" noChangeAspect="1"/>
          </p:cNvPicPr>
          <p:nvPr>
            <p:ph sz="half" idx="2"/>
          </p:nvPr>
        </p:nvPicPr>
        <p:blipFill>
          <a:blip r:embed="rId2" cstate="screen"/>
          <a:stretch>
            <a:fillRect/>
          </a:stretch>
        </p:blipFill>
        <p:spPr>
          <a:xfrm>
            <a:off x="2051720" y="4941168"/>
            <a:ext cx="5635246" cy="12241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lt 7" descr="Water-boatman-breathing-at-surface-of-water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4716016" y="1556792"/>
            <a:ext cx="4176464" cy="26729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alkiri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Hingamise etapid</a:t>
            </a:r>
            <a:endParaRPr lang="et-EE" dirty="0"/>
          </a:p>
        </p:txBody>
      </p:sp>
      <p:pic>
        <p:nvPicPr>
          <p:cNvPr id="7" name="Sisu kohatäide 6" descr="untitled.bmp"/>
          <p:cNvPicPr>
            <a:picLocks noGrp="1" noChangeAspect="1"/>
          </p:cNvPicPr>
          <p:nvPr>
            <p:ph sz="quarter" idx="1"/>
          </p:nvPr>
        </p:nvPicPr>
        <p:blipFill>
          <a:blip r:embed="rId2" cstate="screen"/>
          <a:stretch>
            <a:fillRect/>
          </a:stretch>
        </p:blipFill>
        <p:spPr>
          <a:xfrm>
            <a:off x="4162425" y="4941168"/>
            <a:ext cx="4981575" cy="1409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Sisu kohatäide 5"/>
          <p:cNvSpPr>
            <a:spLocks noGrp="1"/>
          </p:cNvSpPr>
          <p:nvPr>
            <p:ph sz="half" idx="4294967295"/>
          </p:nvPr>
        </p:nvSpPr>
        <p:spPr>
          <a:xfrm>
            <a:off x="0" y="1371600"/>
            <a:ext cx="8892480" cy="2057400"/>
          </a:xfrm>
        </p:spPr>
        <p:txBody>
          <a:bodyPr>
            <a:normAutofit/>
          </a:bodyPr>
          <a:lstStyle/>
          <a:p>
            <a:r>
              <a:rPr lang="et-EE" dirty="0" smtClean="0"/>
              <a:t>Gaasivahetus hingamiselundis läbi hingamispinna.</a:t>
            </a:r>
          </a:p>
          <a:p>
            <a:r>
              <a:rPr lang="et-EE" dirty="0" smtClean="0"/>
              <a:t>Hapniku liikumine rakkudesse, enamikul verega.</a:t>
            </a:r>
          </a:p>
          <a:p>
            <a:r>
              <a:rPr lang="et-EE" dirty="0" smtClean="0"/>
              <a:t>Rakkudes toimuv hingamine: toitainetest energia saamine hapniku toimel.</a:t>
            </a:r>
            <a:endParaRPr lang="et-EE" dirty="0"/>
          </a:p>
        </p:txBody>
      </p:sp>
      <p:pic>
        <p:nvPicPr>
          <p:cNvPr id="8" name="Pilt 7" descr="Gaasivahetus_2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251520" y="3429000"/>
            <a:ext cx="2705100" cy="2489200"/>
          </a:xfrm>
          <a:prstGeom prst="rect">
            <a:avLst/>
          </a:prstGeom>
        </p:spPr>
      </p:pic>
      <p:pic>
        <p:nvPicPr>
          <p:cNvPr id="9" name="Pilt 8" descr="punalibled_2.jpg"/>
          <p:cNvPicPr>
            <a:picLocks noChangeAspect="1"/>
          </p:cNvPicPr>
          <p:nvPr/>
        </p:nvPicPr>
        <p:blipFill>
          <a:blip r:embed="rId4" cstate="screen"/>
          <a:stretch>
            <a:fillRect/>
          </a:stretch>
        </p:blipFill>
        <p:spPr>
          <a:xfrm>
            <a:off x="3059832" y="3356992"/>
            <a:ext cx="2160240" cy="16726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lt 9" descr="MM910001118.GIF"/>
          <p:cNvPicPr>
            <a:picLocks noChangeAspect="1"/>
          </p:cNvPicPr>
          <p:nvPr/>
        </p:nvPicPr>
        <p:blipFill>
          <a:blip r:embed="rId5" cstate="screen"/>
          <a:stretch>
            <a:fillRect/>
          </a:stretch>
        </p:blipFill>
        <p:spPr>
          <a:xfrm>
            <a:off x="7020272" y="2996951"/>
            <a:ext cx="1678682" cy="22305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alkiri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Hingamiselundi hingamispind</a:t>
            </a:r>
            <a:endParaRPr lang="et-EE" dirty="0"/>
          </a:p>
        </p:txBody>
      </p:sp>
      <p:sp>
        <p:nvSpPr>
          <p:cNvPr id="5" name="Sisu kohatäide 4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3497560"/>
          </a:xfrm>
        </p:spPr>
        <p:txBody>
          <a:bodyPr/>
          <a:lstStyle/>
          <a:p>
            <a:r>
              <a:rPr lang="et-EE" dirty="0" smtClean="0"/>
              <a:t>On õhuke, tavaliselt koosneb ühest rakukihist</a:t>
            </a:r>
          </a:p>
          <a:p>
            <a:r>
              <a:rPr lang="et-EE" dirty="0" smtClean="0"/>
              <a:t>Peab olema niiske, et rakud toimiksid normaalselt</a:t>
            </a:r>
          </a:p>
          <a:p>
            <a:r>
              <a:rPr lang="et-EE" dirty="0" smtClean="0"/>
              <a:t>Niivõrd suur, et kogu keha saaks hapnikuga varustatud</a:t>
            </a:r>
            <a:endParaRPr lang="et-EE" dirty="0"/>
          </a:p>
        </p:txBody>
      </p:sp>
      <p:pic>
        <p:nvPicPr>
          <p:cNvPr id="7" name="Sisu kohatäide 6" descr="biodisc-earthworm-or-night-crawler-lumbricus-terrestris-cross-section-through-the-heart-region-lm.jpg"/>
          <p:cNvPicPr>
            <a:picLocks noGrp="1" noChangeAspect="1"/>
          </p:cNvPicPr>
          <p:nvPr>
            <p:ph sz="half" idx="2"/>
          </p:nvPr>
        </p:nvPicPr>
        <p:blipFill>
          <a:blip r:embed="rId2" cstate="screen"/>
          <a:stretch>
            <a:fillRect/>
          </a:stretch>
        </p:blipFill>
        <p:spPr>
          <a:xfrm>
            <a:off x="4716016" y="1628800"/>
            <a:ext cx="3933665" cy="29523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lt 7" descr="PikiWiki_Israel_30660_Lumbricus_terrestris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3059832" y="4333898"/>
            <a:ext cx="3960440" cy="22643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 kohatäid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Selgroogsed</a:t>
            </a:r>
            <a:endParaRPr lang="et-EE" dirty="0"/>
          </a:p>
        </p:txBody>
      </p:sp>
      <p:sp>
        <p:nvSpPr>
          <p:cNvPr id="7" name="Teksti kohatäide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t-EE" dirty="0" smtClean="0"/>
              <a:t>Selgrootud</a:t>
            </a:r>
            <a:endParaRPr lang="et-EE" dirty="0"/>
          </a:p>
        </p:txBody>
      </p:sp>
      <p:sp>
        <p:nvSpPr>
          <p:cNvPr id="6" name="Sisu kohatäide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t-EE" dirty="0" smtClean="0"/>
              <a:t>Kopsud või lõpused</a:t>
            </a:r>
          </a:p>
          <a:p>
            <a:r>
              <a:rPr lang="et-EE" dirty="0" smtClean="0"/>
              <a:t>Hapnikku transpordib kindlasti veri, muidu ei jõuaks hapnik kõigi keharakkudeni</a:t>
            </a:r>
            <a:endParaRPr lang="et-EE" dirty="0"/>
          </a:p>
        </p:txBody>
      </p:sp>
      <p:sp>
        <p:nvSpPr>
          <p:cNvPr id="8" name="Sisu kohatäide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t-EE" dirty="0" smtClean="0"/>
              <a:t>Kopsud, lõpused, trahheed või kogu kehapind</a:t>
            </a:r>
          </a:p>
          <a:p>
            <a:r>
              <a:rPr lang="et-EE" dirty="0" smtClean="0"/>
              <a:t>Osadel transpordib veri, osadel aga imendub hapnik läbi hingamispinna otse kudedesse</a:t>
            </a:r>
            <a:endParaRPr lang="et-EE" dirty="0"/>
          </a:p>
        </p:txBody>
      </p:sp>
      <p:sp>
        <p:nvSpPr>
          <p:cNvPr id="4" name="Pealkiri 3"/>
          <p:cNvSpPr>
            <a:spLocks noGrp="1"/>
          </p:cNvSpPr>
          <p:nvPr>
            <p:ph type="title"/>
          </p:nvPr>
        </p:nvSpPr>
        <p:spPr>
          <a:xfrm>
            <a:off x="1763688" y="260648"/>
            <a:ext cx="5256584" cy="758952"/>
          </a:xfrm>
        </p:spPr>
        <p:txBody>
          <a:bodyPr/>
          <a:lstStyle/>
          <a:p>
            <a:r>
              <a:rPr lang="et-EE" dirty="0" smtClean="0"/>
              <a:t>Kuidas hingavad ….</a:t>
            </a:r>
            <a:endParaRPr lang="et-EE" dirty="0"/>
          </a:p>
        </p:txBody>
      </p:sp>
      <p:pic>
        <p:nvPicPr>
          <p:cNvPr id="9" name="Pilt 8" descr="MM900041116.GIF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>
            <a:off x="1043608" y="4821770"/>
            <a:ext cx="1800200" cy="1415542"/>
          </a:xfrm>
          <a:prstGeom prst="rect">
            <a:avLst/>
          </a:prstGeom>
        </p:spPr>
      </p:pic>
      <p:pic>
        <p:nvPicPr>
          <p:cNvPr id="10" name="Pilt 9" descr="MM900236315.GIF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8172400" y="0"/>
            <a:ext cx="64770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8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alkiri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Hingamine kehapinnaga</a:t>
            </a:r>
            <a:endParaRPr lang="et-EE" dirty="0"/>
          </a:p>
        </p:txBody>
      </p:sp>
      <p:pic>
        <p:nvPicPr>
          <p:cNvPr id="5" name="Sisu kohatäide 4" descr="1018045569_large.jpg"/>
          <p:cNvPicPr>
            <a:picLocks noGrp="1" noChangeAspect="1"/>
          </p:cNvPicPr>
          <p:nvPr>
            <p:ph sz="half" idx="1"/>
          </p:nvPr>
        </p:nvPicPr>
        <p:blipFill>
          <a:blip r:embed="rId2" cstate="screen"/>
          <a:srcRect/>
          <a:stretch>
            <a:fillRect/>
          </a:stretch>
        </p:blipFill>
        <p:spPr>
          <a:xfrm>
            <a:off x="251520" y="1484784"/>
            <a:ext cx="4209656" cy="3528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Sisu kohatäide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t-EE" dirty="0" smtClean="0"/>
              <a:t>Keha enamasti väike või erilise kujuga</a:t>
            </a:r>
          </a:p>
          <a:p>
            <a:r>
              <a:rPr lang="et-EE" dirty="0" smtClean="0"/>
              <a:t>Nad on väheaktiivsed</a:t>
            </a:r>
          </a:p>
          <a:p>
            <a:r>
              <a:rPr lang="et-EE" dirty="0" smtClean="0"/>
              <a:t>Elavad vees või niisketes kohtades</a:t>
            </a:r>
          </a:p>
          <a:p>
            <a:r>
              <a:rPr lang="et-EE" dirty="0" smtClean="0"/>
              <a:t>Lameussid, paelussid, </a:t>
            </a:r>
            <a:r>
              <a:rPr lang="et-EE" dirty="0" err="1" smtClean="0"/>
              <a:t>imiussid</a:t>
            </a:r>
            <a:r>
              <a:rPr lang="et-EE" dirty="0" smtClean="0"/>
              <a:t>, vihmaussid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Hingamine lõpustega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244280" cy="4525963"/>
          </a:xfrm>
        </p:spPr>
        <p:txBody>
          <a:bodyPr>
            <a:normAutofit/>
          </a:bodyPr>
          <a:lstStyle/>
          <a:p>
            <a:r>
              <a:rPr lang="et-EE" dirty="0" smtClean="0"/>
              <a:t>Hingamispind sageli suurem, kui looma kehapind</a:t>
            </a:r>
          </a:p>
          <a:p>
            <a:r>
              <a:rPr lang="et-EE" dirty="0" smtClean="0"/>
              <a:t>Lõpused võivad olla lisaks liistakutele ka sulgjad või jätketaolised</a:t>
            </a:r>
          </a:p>
          <a:p>
            <a:r>
              <a:rPr lang="et-EE" dirty="0" smtClean="0"/>
              <a:t>Sobivad hingamiseks ainult vees</a:t>
            </a:r>
          </a:p>
          <a:p>
            <a:r>
              <a:rPr lang="et-EE" dirty="0" smtClean="0"/>
              <a:t>Vähid, veeteod, karbid, peajalgsed, mõned rõngussid</a:t>
            </a:r>
            <a:endParaRPr lang="et-EE" dirty="0"/>
          </a:p>
        </p:txBody>
      </p:sp>
      <p:pic>
        <p:nvPicPr>
          <p:cNvPr id="5" name="Sisu kohatäide 4" descr="polychaeta.jpg"/>
          <p:cNvPicPr>
            <a:picLocks noGrp="1" noChangeAspect="1"/>
          </p:cNvPicPr>
          <p:nvPr>
            <p:ph sz="half" idx="2"/>
          </p:nvPr>
        </p:nvPicPr>
        <p:blipFill>
          <a:blip r:embed="rId2" cstate="screen"/>
          <a:stretch>
            <a:fillRect/>
          </a:stretch>
        </p:blipFill>
        <p:spPr>
          <a:xfrm>
            <a:off x="4788024" y="1484784"/>
            <a:ext cx="4038600" cy="30794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lt 5" descr="IMG_0708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4211959" y="4077072"/>
            <a:ext cx="3072342" cy="230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Hingamine kopsudega</a:t>
            </a:r>
            <a:endParaRPr lang="et-EE" dirty="0"/>
          </a:p>
        </p:txBody>
      </p:sp>
      <p:pic>
        <p:nvPicPr>
          <p:cNvPr id="5" name="Sisu kohatäide 4" descr="spider_respiration.jpg"/>
          <p:cNvPicPr>
            <a:picLocks noGrp="1" noChangeAspect="1"/>
          </p:cNvPicPr>
          <p:nvPr>
            <p:ph sz="half" idx="1"/>
          </p:nvPr>
        </p:nvPicPr>
        <p:blipFill>
          <a:blip r:embed="rId2" cstate="screen"/>
          <a:stretch>
            <a:fillRect/>
          </a:stretch>
        </p:blipFill>
        <p:spPr>
          <a:xfrm>
            <a:off x="323528" y="4293096"/>
            <a:ext cx="4215960" cy="17116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Sisu kohatäide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Kopsud asuvad sügaval keha sees ja ühendatud välisõhuga vaid kitsaste avauste kaudu</a:t>
            </a:r>
          </a:p>
          <a:p>
            <a:r>
              <a:rPr lang="et-EE" dirty="0" smtClean="0"/>
              <a:t>Gaasi transpordib kopsude ja kudede vahel veri</a:t>
            </a:r>
          </a:p>
          <a:p>
            <a:r>
              <a:rPr lang="et-EE" dirty="0" smtClean="0"/>
              <a:t>Lihtsad kopsud mõnedel tigudel</a:t>
            </a:r>
          </a:p>
          <a:p>
            <a:r>
              <a:rPr lang="et-EE" dirty="0" smtClean="0"/>
              <a:t>Raamatkopsud ämblikel ja skorpionidel </a:t>
            </a:r>
            <a:endParaRPr lang="et-EE" dirty="0"/>
          </a:p>
        </p:txBody>
      </p:sp>
      <p:pic>
        <p:nvPicPr>
          <p:cNvPr id="6" name="Pilt 5" descr="home%20pic2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683568" y="1628799"/>
            <a:ext cx="3312368" cy="24889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Putukate hingamine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392488" cy="4525963"/>
          </a:xfrm>
        </p:spPr>
        <p:txBody>
          <a:bodyPr>
            <a:normAutofit/>
          </a:bodyPr>
          <a:lstStyle/>
          <a:p>
            <a:r>
              <a:rPr lang="et-EE" dirty="0" smtClean="0"/>
              <a:t>Enamik hingavad kitiinist torukeste ehk trahheede abil</a:t>
            </a:r>
          </a:p>
          <a:p>
            <a:r>
              <a:rPr lang="et-EE" dirty="0" smtClean="0"/>
              <a:t>Trahheed moodustavad kogu keha läbiva võrgustiku, mis hargnevad üha peenemateks harudeks, et varustada iga rakku</a:t>
            </a:r>
          </a:p>
          <a:p>
            <a:r>
              <a:rPr lang="et-EE" dirty="0" smtClean="0"/>
              <a:t>Õhuvahetuse tagab jalgade, tiibade ja tagakeha liigutamine</a:t>
            </a:r>
            <a:endParaRPr lang="et-EE" dirty="0"/>
          </a:p>
        </p:txBody>
      </p:sp>
      <p:pic>
        <p:nvPicPr>
          <p:cNvPr id="5" name="Sisu kohatäide 4" descr="ch44c3.jpg"/>
          <p:cNvPicPr>
            <a:picLocks noGrp="1" noChangeAspect="1"/>
          </p:cNvPicPr>
          <p:nvPr>
            <p:ph sz="half" idx="2"/>
          </p:nvPr>
        </p:nvPicPr>
        <p:blipFill>
          <a:blip r:embed="rId2" cstate="screen"/>
          <a:stretch>
            <a:fillRect/>
          </a:stretch>
        </p:blipFill>
        <p:spPr>
          <a:xfrm>
            <a:off x="5076056" y="1519353"/>
            <a:ext cx="3637112" cy="45739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dani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danik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odanik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181</TotalTime>
  <Words>318</Words>
  <Application>Microsoft Office PowerPoint</Application>
  <PresentationFormat>On-screen Show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Kodanik</vt:lpstr>
      <vt:lpstr>Selgrootute hingamine</vt:lpstr>
      <vt:lpstr>Miks peab hingama?</vt:lpstr>
      <vt:lpstr>Hingamise etapid</vt:lpstr>
      <vt:lpstr>Hingamiselundi hingamispind</vt:lpstr>
      <vt:lpstr>Kuidas hingavad ….</vt:lpstr>
      <vt:lpstr>Hingamine kehapinnaga</vt:lpstr>
      <vt:lpstr>Hingamine lõpustega</vt:lpstr>
      <vt:lpstr>Hingamine kopsudega</vt:lpstr>
      <vt:lpstr>Putukate hingamine</vt:lpstr>
      <vt:lpstr>Kes vajab rohkem hapnikku?</vt:lpstr>
      <vt:lpstr>Kasutatud allikad</vt:lpstr>
    </vt:vector>
  </TitlesOfParts>
  <Company>Kool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Selgrootute hingamine</dc:title>
  <dc:creator>Opetaja</dc:creator>
  <cp:lastModifiedBy>Illar Leuhin</cp:lastModifiedBy>
  <cp:revision>22</cp:revision>
  <dcterms:created xsi:type="dcterms:W3CDTF">2013-04-28T06:40:08Z</dcterms:created>
  <dcterms:modified xsi:type="dcterms:W3CDTF">2013-05-25T11:44:56Z</dcterms:modified>
</cp:coreProperties>
</file>