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64" r:id="rId4"/>
    <p:sldId id="259" r:id="rId5"/>
    <p:sldId id="258" r:id="rId6"/>
    <p:sldId id="260" r:id="rId7"/>
    <p:sldId id="265" r:id="rId8"/>
    <p:sldId id="266" r:id="rId9"/>
    <p:sldId id="267" r:id="rId10"/>
    <p:sldId id="268" r:id="rId11"/>
    <p:sldId id="261" r:id="rId12"/>
    <p:sldId id="262" r:id="rId13"/>
    <p:sldId id="263" r:id="rId14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2304" y="-6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AEDF9-6FA4-4967-B947-EF51791CE0D8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198AC-58B9-4FF3-AC37-00CE370379AB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6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198AC-58B9-4FF3-AC37-00CE370379AB}" type="slidenum">
              <a:rPr lang="et-EE" smtClean="0"/>
              <a:pPr/>
              <a:t>3</a:t>
            </a:fld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alkiri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17" name="Alapealkiri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t-EE" smtClean="0"/>
              <a:t>Klõpsake juhtslaidi alamtiitli laadi redigeerimiseks</a:t>
            </a:r>
            <a:endParaRPr kumimoji="0" lang="en-US"/>
          </a:p>
        </p:txBody>
      </p:sp>
      <p:sp>
        <p:nvSpPr>
          <p:cNvPr id="30" name="Kuupäeva kohatäid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19" name="Jaluse kohatäid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27" name="Slaidinumbri kohatä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5" name="Sisu kohatäide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" name="Teksti kohatäid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t-EE" smtClean="0"/>
              <a:t>Klõpsake juhtslaidi teksti laadide redigeerimiseks</a:t>
            </a:r>
          </a:p>
          <a:p>
            <a:pPr lvl="1" eaLnBrk="1" latinLnBrk="0" hangingPunct="1"/>
            <a:r>
              <a:rPr lang="et-EE" smtClean="0"/>
              <a:t>Teine tase</a:t>
            </a:r>
          </a:p>
          <a:p>
            <a:pPr lvl="2" eaLnBrk="1" latinLnBrk="0" hangingPunct="1"/>
            <a:r>
              <a:rPr lang="et-EE" smtClean="0"/>
              <a:t>Kolmas tase</a:t>
            </a:r>
          </a:p>
          <a:p>
            <a:pPr lvl="3" eaLnBrk="1" latinLnBrk="0" hangingPunct="1"/>
            <a:r>
              <a:rPr lang="et-EE" smtClean="0"/>
              <a:t>Neljas tase</a:t>
            </a:r>
          </a:p>
          <a:p>
            <a:pPr lvl="4" eaLnBrk="1" latinLnBrk="0" hangingPunct="1"/>
            <a:r>
              <a:rPr lang="et-EE" smtClean="0"/>
              <a:t>Viies tase</a:t>
            </a:r>
            <a:endParaRPr kumimoji="0" lang="en-US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Ühe lõigatud ja ümardatud nurgaga ristkülik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äisnurkne kolmnurk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t-EE" smtClean="0"/>
              <a:t>Pildi lisamiseks klõpsake ikooni</a:t>
            </a:r>
            <a:endParaRPr kumimoji="0" lang="en-US" dirty="0"/>
          </a:p>
        </p:txBody>
      </p:sp>
      <p:sp>
        <p:nvSpPr>
          <p:cNvPr id="10" name="Vabakuju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Vabakuju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abakuju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Vabakuju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Pealkirja kohatäid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t-EE" smtClean="0"/>
              <a:t>Klõpsake tiitlilaadi muutmiseks</a:t>
            </a:r>
            <a:endParaRPr kumimoji="0" lang="en-US"/>
          </a:p>
        </p:txBody>
      </p:sp>
      <p:sp>
        <p:nvSpPr>
          <p:cNvPr id="30" name="Teksti kohatäid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t-EE" smtClean="0"/>
              <a:t>Klõpsake juhtslaidi teksti laadide redigeerimiseks</a:t>
            </a:r>
          </a:p>
          <a:p>
            <a:pPr lvl="1" eaLnBrk="1" latinLnBrk="0" hangingPunct="1"/>
            <a:r>
              <a:rPr kumimoji="0" lang="et-EE" smtClean="0"/>
              <a:t>Teine tase</a:t>
            </a:r>
          </a:p>
          <a:p>
            <a:pPr lvl="2" eaLnBrk="1" latinLnBrk="0" hangingPunct="1"/>
            <a:r>
              <a:rPr kumimoji="0" lang="et-EE" smtClean="0"/>
              <a:t>Kolmas tase</a:t>
            </a:r>
          </a:p>
          <a:p>
            <a:pPr lvl="3" eaLnBrk="1" latinLnBrk="0" hangingPunct="1"/>
            <a:r>
              <a:rPr kumimoji="0" lang="et-EE" smtClean="0"/>
              <a:t>Neljas tase</a:t>
            </a:r>
          </a:p>
          <a:p>
            <a:pPr lvl="4" eaLnBrk="1" latinLnBrk="0" hangingPunct="1"/>
            <a:r>
              <a:rPr kumimoji="0" lang="et-EE" smtClean="0"/>
              <a:t>Viies tase</a:t>
            </a:r>
            <a:endParaRPr kumimoji="0" lang="en-US"/>
          </a:p>
        </p:txBody>
      </p:sp>
      <p:sp>
        <p:nvSpPr>
          <p:cNvPr id="10" name="Kuupäeva kohatäid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26084E-4A1F-41A3-B3AD-F16250845947}" type="datetimeFigureOut">
              <a:rPr lang="et-EE" smtClean="0"/>
              <a:pPr/>
              <a:t>11.10.2015</a:t>
            </a:fld>
            <a:endParaRPr lang="et-EE"/>
          </a:p>
        </p:txBody>
      </p:sp>
      <p:sp>
        <p:nvSpPr>
          <p:cNvPr id="22" name="Jaluse kohatäid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18" name="Slaidinumbri kohatä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E65DDFC-13CD-4D7C-85D9-18A699E1BA69}" type="slidenum">
              <a:rPr lang="et-EE" smtClean="0"/>
              <a:pPr/>
              <a:t>‹#›</a:t>
            </a:fld>
            <a:endParaRPr lang="et-EE"/>
          </a:p>
        </p:txBody>
      </p:sp>
      <p:grpSp>
        <p:nvGrpSpPr>
          <p:cNvPr id="2" name="Rühm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Vabakuju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Vabakuju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bigbrainscience.com/img/bigbrainhomeinprogress.jpg" TargetMode="External"/><Relationship Id="rId3" Type="http://schemas.openxmlformats.org/officeDocument/2006/relationships/hyperlink" Target="http://i.dailymail.co.uk/i/pix/2015/01/26/video-undefined-25145CCC00000578-242_636x358.jpg" TargetMode="External"/><Relationship Id="rId7" Type="http://schemas.openxmlformats.org/officeDocument/2006/relationships/hyperlink" Target="http://www.newyorker.com/wp-content/uploads/2013/11/gary-marcus-science.jpg" TargetMode="External"/><Relationship Id="rId2" Type="http://schemas.openxmlformats.org/officeDocument/2006/relationships/hyperlink" Target="http://blog-cdn.tattoodo.com/wp-content/uploads/2015/05/Researchers-examine-Otzi.jpg?09b2a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eilamerkofer.com/files/gimgs/25_horoskoop2.jpg" TargetMode="External"/><Relationship Id="rId5" Type="http://schemas.openxmlformats.org/officeDocument/2006/relationships/hyperlink" Target="https://info.examtime.com/files/2014/01/how-to-study-biology.jpg" TargetMode="External"/><Relationship Id="rId4" Type="http://schemas.openxmlformats.org/officeDocument/2006/relationships/hyperlink" Target="http://www.ccny.cuny.edu/chemistry/images/chemistrybanner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youtube.com/watch?v=lK_cdkpazjI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5688632" cy="1440160"/>
          </a:xfrm>
        </p:spPr>
        <p:txBody>
          <a:bodyPr/>
          <a:lstStyle/>
          <a:p>
            <a:pPr algn="l"/>
            <a:r>
              <a:rPr lang="et-EE" dirty="0" smtClean="0"/>
              <a:t>MIS ON TEADUS?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683568" y="2492896"/>
            <a:ext cx="3384048" cy="1752600"/>
          </a:xfrm>
        </p:spPr>
        <p:txBody>
          <a:bodyPr/>
          <a:lstStyle/>
          <a:p>
            <a:pPr algn="l"/>
            <a:r>
              <a:rPr lang="et-EE" dirty="0" smtClean="0"/>
              <a:t>Koostas Leelo </a:t>
            </a:r>
            <a:r>
              <a:rPr lang="et-EE" dirty="0" err="1" smtClean="0"/>
              <a:t>Lusik</a:t>
            </a:r>
            <a:endParaRPr lang="et-EE" dirty="0" smtClean="0"/>
          </a:p>
          <a:p>
            <a:pPr algn="l"/>
            <a:r>
              <a:rPr lang="et-EE" dirty="0" smtClean="0"/>
              <a:t>Are Kool 2015</a:t>
            </a:r>
            <a:endParaRPr lang="et-EE" dirty="0"/>
          </a:p>
        </p:txBody>
      </p:sp>
      <p:pic>
        <p:nvPicPr>
          <p:cNvPr id="4" name="Pilt 3" descr="gary-marcus-sci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708920"/>
            <a:ext cx="4639966" cy="3423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Teadlaste “ÄRA TEE” list</a:t>
            </a:r>
            <a:endParaRPr lang="et-EE" dirty="0"/>
          </a:p>
        </p:txBody>
      </p:sp>
      <p:pic>
        <p:nvPicPr>
          <p:cNvPr id="6" name="Sisu kohatäide 5" descr="teadus_00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067594"/>
            <a:ext cx="3385588" cy="4420395"/>
          </a:xfrm>
        </p:spPr>
      </p:pic>
      <p:pic>
        <p:nvPicPr>
          <p:cNvPr id="8" name="Sisu kohatäide 7" descr="teadus_00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2064861"/>
            <a:ext cx="3305957" cy="442586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5689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t-EE" sz="3200" dirty="0" smtClean="0"/>
              <a:t>Ebateadus on tegevus, mis meenutab teadust, kuid selle aluseks on petlikud eeldused ja faktid, mida pole kontrollitud</a:t>
            </a:r>
            <a:endParaRPr lang="et-EE" sz="3200" dirty="0"/>
          </a:p>
        </p:txBody>
      </p:sp>
      <p:pic>
        <p:nvPicPr>
          <p:cNvPr id="6" name="Sisu kohatäide 5" descr="25_horoskoop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204864"/>
            <a:ext cx="6141444" cy="4389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t-EE" sz="3200" dirty="0" smtClean="0"/>
              <a:t>Bioloogiateadmisi on vaja loodus- ja keskkonnakaitses, hariduses, kalanduses, jahinduses, meditsiinis jms.</a:t>
            </a:r>
            <a:endParaRPr lang="et-EE" sz="3200" dirty="0"/>
          </a:p>
        </p:txBody>
      </p:sp>
      <p:pic>
        <p:nvPicPr>
          <p:cNvPr id="8" name="Sisu kohatäide 7" descr="teadus_0025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132856"/>
            <a:ext cx="4038600" cy="2809765"/>
          </a:xfrm>
        </p:spPr>
      </p:pic>
      <p:pic>
        <p:nvPicPr>
          <p:cNvPr id="7" name="Sisu kohatäide 6" descr="teadus_0023a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4941168"/>
            <a:ext cx="4038600" cy="1729539"/>
          </a:xfrm>
        </p:spPr>
      </p:pic>
      <p:pic>
        <p:nvPicPr>
          <p:cNvPr id="9" name="Pilt 8" descr="teadus_0024a.jpg"/>
          <p:cNvPicPr>
            <a:picLocks noChangeAspect="1"/>
          </p:cNvPicPr>
          <p:nvPr/>
        </p:nvPicPr>
        <p:blipFill>
          <a:blip r:embed="rId4" cstate="print"/>
          <a:srcRect l="9968" r="6014"/>
          <a:stretch>
            <a:fillRect/>
          </a:stretch>
        </p:blipFill>
        <p:spPr>
          <a:xfrm>
            <a:off x="683568" y="1988840"/>
            <a:ext cx="3693508" cy="4653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alkiri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t-EE" sz="3200" dirty="0" smtClean="0"/>
              <a:t>Kasutatud allikad</a:t>
            </a:r>
            <a:endParaRPr lang="et-EE" sz="3200" dirty="0"/>
          </a:p>
        </p:txBody>
      </p:sp>
      <p:sp>
        <p:nvSpPr>
          <p:cNvPr id="6" name="Sisu kohatäide 5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/>
          </a:bodyPr>
          <a:lstStyle/>
          <a:p>
            <a:r>
              <a:rPr lang="et-EE" sz="1000" dirty="0" smtClean="0">
                <a:hlinkClick r:id="rId2"/>
              </a:rPr>
              <a:t>http://blog-cdn.tattoodo.com/wp-content/uploads/2015/05/Researchers-examine-Otzi.jpg?09b2aa</a:t>
            </a:r>
            <a:endParaRPr lang="et-EE" sz="1000" dirty="0" smtClean="0"/>
          </a:p>
          <a:p>
            <a:r>
              <a:rPr lang="et-EE" sz="1000" dirty="0" smtClean="0">
                <a:hlinkClick r:id="rId3"/>
              </a:rPr>
              <a:t>http://i.dailymail.co.uk/i/pix/2015/01/26/video-undefined-25145CCC00000578-242_636x358.jpg</a:t>
            </a:r>
            <a:endParaRPr lang="et-EE" sz="1000" dirty="0" smtClean="0"/>
          </a:p>
          <a:p>
            <a:r>
              <a:rPr lang="et-EE" sz="1000" dirty="0" smtClean="0">
                <a:hlinkClick r:id="rId4"/>
              </a:rPr>
              <a:t>http://www.ccny.cuny.edu/chemistry/images/chemistrybanner.jpg</a:t>
            </a:r>
            <a:endParaRPr lang="et-EE" sz="1000" dirty="0" smtClean="0"/>
          </a:p>
          <a:p>
            <a:r>
              <a:rPr lang="et-EE" sz="1000" dirty="0" smtClean="0">
                <a:hlinkClick r:id="rId5"/>
              </a:rPr>
              <a:t>https://info.examtime.com/files/2014/01/how-to-study-biology.jpg</a:t>
            </a:r>
            <a:endParaRPr lang="et-EE" sz="1000" dirty="0" smtClean="0"/>
          </a:p>
          <a:p>
            <a:r>
              <a:rPr lang="et-EE" sz="1000" dirty="0" smtClean="0">
                <a:hlinkClick r:id="rId6"/>
              </a:rPr>
              <a:t>http://leilamerkofer.com/files/gimgs/25_horoskoop2.jpg</a:t>
            </a:r>
            <a:endParaRPr lang="et-EE" sz="1000" dirty="0" smtClean="0"/>
          </a:p>
          <a:p>
            <a:r>
              <a:rPr lang="et-EE" sz="1000" dirty="0" smtClean="0">
                <a:hlinkClick r:id="rId7"/>
              </a:rPr>
              <a:t>http://www.newyorker.com/wp-content/uploads/2013/11/gary-marcus-science.jpg</a:t>
            </a:r>
            <a:endParaRPr lang="et-EE" sz="1000" dirty="0" smtClean="0"/>
          </a:p>
          <a:p>
            <a:r>
              <a:rPr lang="et-EE" sz="1000" dirty="0" smtClean="0">
                <a:hlinkClick r:id="rId8"/>
              </a:rPr>
              <a:t>http://bigbrainscience.com/img/bigbrainhomeinprogress.jpg</a:t>
            </a:r>
            <a:endParaRPr lang="et-EE" sz="1000" dirty="0" smtClean="0"/>
          </a:p>
          <a:p>
            <a:r>
              <a:rPr lang="et-EE" sz="1000" dirty="0" smtClean="0"/>
              <a:t>Erinevad ajakirjad “Imeline teadus”</a:t>
            </a:r>
          </a:p>
          <a:p>
            <a:endParaRPr lang="et-E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alkiri 3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Autofit/>
          </a:bodyPr>
          <a:lstStyle/>
          <a:p>
            <a:r>
              <a:rPr lang="et-EE" sz="3200" dirty="0" smtClean="0"/>
              <a:t>Teaduse eesmärk on saada uusi tõeseid teadmisi – see on ühtaegu nii uurimisprotsess, kui saadud teadmiste kogum</a:t>
            </a:r>
            <a:endParaRPr lang="et-EE" sz="3200" dirty="0"/>
          </a:p>
        </p:txBody>
      </p:sp>
      <p:pic>
        <p:nvPicPr>
          <p:cNvPr id="12" name="Sisu kohatäide 11" descr="bigbrainhomeinprogres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1459" y="2492896"/>
            <a:ext cx="8379112" cy="403244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3610744" cy="1143000"/>
          </a:xfrm>
        </p:spPr>
        <p:txBody>
          <a:bodyPr/>
          <a:lstStyle/>
          <a:p>
            <a:r>
              <a:rPr lang="et-EE" dirty="0" smtClean="0"/>
              <a:t>Jäämees</a:t>
            </a:r>
            <a:endParaRPr lang="et-EE" dirty="0"/>
          </a:p>
        </p:txBody>
      </p:sp>
      <p:pic>
        <p:nvPicPr>
          <p:cNvPr id="5" name="Sisu kohatäide 4" descr="teadus_002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48707" t="31621" b="1628"/>
          <a:stretch>
            <a:fillRect/>
          </a:stretch>
        </p:blipFill>
        <p:spPr>
          <a:xfrm>
            <a:off x="2699792" y="620688"/>
            <a:ext cx="2039577" cy="5904656"/>
          </a:xfrm>
        </p:spPr>
      </p:pic>
      <p:pic>
        <p:nvPicPr>
          <p:cNvPr id="6" name="Sisu kohatäide 5" descr="teadus_001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r="69662"/>
          <a:stretch>
            <a:fillRect/>
          </a:stretch>
        </p:blipFill>
        <p:spPr>
          <a:xfrm>
            <a:off x="251520" y="1988840"/>
            <a:ext cx="1008112" cy="4433888"/>
          </a:xfrm>
        </p:spPr>
      </p:pic>
      <p:pic>
        <p:nvPicPr>
          <p:cNvPr id="7" name="Pilt 6" descr="Researchers-examine-Otz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764705"/>
            <a:ext cx="3957709" cy="2649376"/>
          </a:xfrm>
          <a:prstGeom prst="rect">
            <a:avLst/>
          </a:prstGeom>
        </p:spPr>
      </p:pic>
      <p:pic>
        <p:nvPicPr>
          <p:cNvPr id="9" name="Pilt 8" descr="video-undefined-25145CCC00000578-242_636x3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0" y="4437112"/>
            <a:ext cx="3876074" cy="2202998"/>
          </a:xfrm>
          <a:prstGeom prst="rect">
            <a:avLst/>
          </a:prstGeom>
        </p:spPr>
      </p:pic>
      <p:pic>
        <p:nvPicPr>
          <p:cNvPr id="10" name="Pilt 9" descr="teadus_0020.jpg"/>
          <p:cNvPicPr>
            <a:picLocks noChangeAspect="1"/>
          </p:cNvPicPr>
          <p:nvPr/>
        </p:nvPicPr>
        <p:blipFill>
          <a:blip r:embed="rId7" cstate="print"/>
          <a:srcRect r="5620" b="68900"/>
          <a:stretch>
            <a:fillRect/>
          </a:stretch>
        </p:blipFill>
        <p:spPr>
          <a:xfrm>
            <a:off x="6804248" y="3068960"/>
            <a:ext cx="2088232" cy="1530787"/>
          </a:xfrm>
          <a:prstGeom prst="rect">
            <a:avLst/>
          </a:prstGeom>
        </p:spPr>
      </p:pic>
      <p:pic>
        <p:nvPicPr>
          <p:cNvPr id="11" name="Pilt 10" descr="teadus_0020.jpg"/>
          <p:cNvPicPr>
            <a:picLocks noChangeAspect="1"/>
          </p:cNvPicPr>
          <p:nvPr/>
        </p:nvPicPr>
        <p:blipFill>
          <a:blip r:embed="rId8" cstate="print"/>
          <a:srcRect t="31100" r="50000" b="2751"/>
          <a:stretch>
            <a:fillRect/>
          </a:stretch>
        </p:blipFill>
        <p:spPr>
          <a:xfrm>
            <a:off x="1331640" y="1988840"/>
            <a:ext cx="1321197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smtClean="0"/>
              <a:t>Loodust uurivad ja käsitlevad loodusteadused – nt. füüsika, keemia, bioloogia jms.</a:t>
            </a:r>
            <a:endParaRPr lang="et-EE" sz="3200" dirty="0"/>
          </a:p>
        </p:txBody>
      </p:sp>
      <p:pic>
        <p:nvPicPr>
          <p:cNvPr id="5" name="Sisu kohatäide 4" descr="teadus_00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2743" b="56125"/>
          <a:stretch>
            <a:fillRect/>
          </a:stretch>
        </p:blipFill>
        <p:spPr>
          <a:xfrm>
            <a:off x="467544" y="2060848"/>
            <a:ext cx="4464496" cy="4320480"/>
          </a:xfrm>
        </p:spPr>
      </p:pic>
      <p:pic>
        <p:nvPicPr>
          <p:cNvPr id="7" name="Pilt 6" descr="chemistry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276872"/>
            <a:ext cx="3791636" cy="1584176"/>
          </a:xfrm>
          <a:prstGeom prst="rect">
            <a:avLst/>
          </a:prstGeom>
        </p:spPr>
      </p:pic>
      <p:pic>
        <p:nvPicPr>
          <p:cNvPr id="8" name="Pilt 7" descr="how-to-study-biolog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94884" y="4005064"/>
            <a:ext cx="3847925" cy="2160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/>
          </a:bodyPr>
          <a:lstStyle/>
          <a:p>
            <a:r>
              <a:rPr lang="et-EE" sz="3200" dirty="0" smtClean="0"/>
              <a:t>Teaduse areng põhineb varasematel saavutustel ning on pidev ja lõppematu</a:t>
            </a:r>
            <a:endParaRPr lang="et-EE" sz="3200" dirty="0"/>
          </a:p>
        </p:txBody>
      </p:sp>
      <p:sp>
        <p:nvSpPr>
          <p:cNvPr id="4" name="Sisu kohatäide 3"/>
          <p:cNvSpPr>
            <a:spLocks noGrp="1"/>
          </p:cNvSpPr>
          <p:nvPr>
            <p:ph sz="half" idx="1"/>
          </p:nvPr>
        </p:nvSpPr>
        <p:spPr>
          <a:xfrm>
            <a:off x="179512" y="5733256"/>
            <a:ext cx="8712968" cy="908720"/>
          </a:xfrm>
        </p:spPr>
        <p:txBody>
          <a:bodyPr>
            <a:normAutofit lnSpcReduction="10000"/>
          </a:bodyPr>
          <a:lstStyle/>
          <a:p>
            <a:endParaRPr lang="et-EE" dirty="0" smtClean="0"/>
          </a:p>
          <a:p>
            <a:r>
              <a:rPr lang="et-EE" dirty="0" smtClean="0"/>
              <a:t>Tulevikumuusika </a:t>
            </a:r>
            <a:r>
              <a:rPr lang="et-EE" dirty="0" err="1" smtClean="0"/>
              <a:t>google</a:t>
            </a:r>
            <a:r>
              <a:rPr lang="et-EE" dirty="0" smtClean="0"/>
              <a:t> prillid, kiip, jms – </a:t>
            </a:r>
            <a:r>
              <a:rPr lang="et-EE" dirty="0" err="1" smtClean="0">
                <a:hlinkClick r:id="rId2"/>
              </a:rPr>
              <a:t>The</a:t>
            </a:r>
            <a:r>
              <a:rPr lang="et-EE" dirty="0" smtClean="0">
                <a:hlinkClick r:id="rId2"/>
              </a:rPr>
              <a:t> </a:t>
            </a:r>
            <a:r>
              <a:rPr lang="et-EE" dirty="0" err="1" smtClean="0">
                <a:hlinkClick r:id="rId2"/>
              </a:rPr>
              <a:t>Sight</a:t>
            </a:r>
            <a:endParaRPr lang="et-EE" dirty="0"/>
          </a:p>
        </p:txBody>
      </p:sp>
      <p:pic>
        <p:nvPicPr>
          <p:cNvPr id="6" name="Sisu kohatäide 5" descr="teadus_00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27584" y="1844824"/>
            <a:ext cx="3437720" cy="4100413"/>
          </a:xfrm>
        </p:spPr>
      </p:pic>
      <p:pic>
        <p:nvPicPr>
          <p:cNvPr id="7" name="Pilt 6" descr="teadus_00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412776"/>
            <a:ext cx="3456384" cy="47781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smtClean="0"/>
              <a:t>Tehnoloogia on toodete valmistamise viis ja sõltub teaduse edusammudest</a:t>
            </a:r>
            <a:endParaRPr lang="et-EE" sz="3200" dirty="0"/>
          </a:p>
        </p:txBody>
      </p:sp>
      <p:pic>
        <p:nvPicPr>
          <p:cNvPr id="5" name="Sisu kohatäide 4" descr="teadus_0009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88840"/>
            <a:ext cx="4480187" cy="2736304"/>
          </a:xfrm>
        </p:spPr>
      </p:pic>
      <p:pic>
        <p:nvPicPr>
          <p:cNvPr id="6" name="Sisu kohatäide 5" descr="teadus_0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91121" y="1920875"/>
            <a:ext cx="3352757" cy="4433888"/>
          </a:xfrm>
        </p:spPr>
      </p:pic>
      <p:pic>
        <p:nvPicPr>
          <p:cNvPr id="7" name="Pilt 6" descr="teadus_00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25145"/>
            <a:ext cx="4392488" cy="1524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smtClean="0"/>
              <a:t>Tehnoloogia on toodete valmistamise viis ja sõltub teaduse edusammudest</a:t>
            </a:r>
            <a:endParaRPr lang="et-EE" sz="3200" dirty="0"/>
          </a:p>
        </p:txBody>
      </p:sp>
      <p:pic>
        <p:nvPicPr>
          <p:cNvPr id="5" name="Sisu kohatäide 4" descr="teadus_0009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1988840"/>
            <a:ext cx="3533321" cy="4392488"/>
          </a:xfrm>
        </p:spPr>
      </p:pic>
      <p:pic>
        <p:nvPicPr>
          <p:cNvPr id="6" name="Sisu kohatäide 5" descr="teadus_0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80112" y="1916832"/>
            <a:ext cx="3086439" cy="4433888"/>
          </a:xfrm>
        </p:spPr>
      </p:pic>
      <p:pic>
        <p:nvPicPr>
          <p:cNvPr id="8" name="Pilt 7" descr="teadus_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774" y="1844824"/>
            <a:ext cx="1558274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 smtClean="0"/>
              <a:t>Tehnoloogia on toodete valmistamise viis ja sõltub teaduse edusammudest</a:t>
            </a:r>
            <a:endParaRPr lang="et-EE" sz="3200" dirty="0"/>
          </a:p>
        </p:txBody>
      </p:sp>
      <p:pic>
        <p:nvPicPr>
          <p:cNvPr id="5" name="Sisu kohatäide 4" descr="teadus_0009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95110" y="1988841"/>
            <a:ext cx="2374803" cy="3096344"/>
          </a:xfrm>
        </p:spPr>
      </p:pic>
      <p:pic>
        <p:nvPicPr>
          <p:cNvPr id="6" name="Sisu kohatäide 5" descr="teadus_001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96136" y="1988840"/>
            <a:ext cx="3086439" cy="3046239"/>
          </a:xfrm>
        </p:spPr>
      </p:pic>
      <p:pic>
        <p:nvPicPr>
          <p:cNvPr id="8" name="Pilt 7" descr="teadus_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060848"/>
            <a:ext cx="1055952" cy="4608512"/>
          </a:xfrm>
          <a:prstGeom prst="rect">
            <a:avLst/>
          </a:prstGeom>
        </p:spPr>
      </p:pic>
      <p:pic>
        <p:nvPicPr>
          <p:cNvPr id="7" name="Pilt 6" descr="teadus_0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1988840"/>
            <a:ext cx="1208523" cy="4653136"/>
          </a:xfrm>
          <a:prstGeom prst="rect">
            <a:avLst/>
          </a:prstGeom>
        </p:spPr>
      </p:pic>
      <p:pic>
        <p:nvPicPr>
          <p:cNvPr id="9" name="Pilt 8" descr="teadus_0010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5085184"/>
            <a:ext cx="4751832" cy="1548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Teadlaste “ÄRA TEE” list</a:t>
            </a:r>
            <a:endParaRPr lang="et-EE" dirty="0"/>
          </a:p>
        </p:txBody>
      </p:sp>
      <p:pic>
        <p:nvPicPr>
          <p:cNvPr id="6" name="Sisu kohatäide 5" descr="teadus_003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2060848"/>
            <a:ext cx="3385588" cy="4433888"/>
          </a:xfrm>
        </p:spPr>
      </p:pic>
      <p:pic>
        <p:nvPicPr>
          <p:cNvPr id="8" name="Sisu kohatäide 7" descr="teadus_00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2060848"/>
            <a:ext cx="3305957" cy="4433888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oog">
  <a:themeElements>
    <a:clrScheme name="Voog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Voog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oo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248</TotalTime>
  <Words>169</Words>
  <Application>Microsoft Office PowerPoint</Application>
  <PresentationFormat>Ekraaniseanss (4:3)</PresentationFormat>
  <Paragraphs>26</Paragraphs>
  <Slides>13</Slides>
  <Notes>1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13</vt:i4>
      </vt:variant>
    </vt:vector>
  </HeadingPairs>
  <TitlesOfParts>
    <vt:vector size="14" baseType="lpstr">
      <vt:lpstr>Voog</vt:lpstr>
      <vt:lpstr>MIS ON TEADUS?</vt:lpstr>
      <vt:lpstr>Teaduse eesmärk on saada uusi tõeseid teadmisi – see on ühtaegu nii uurimisprotsess, kui saadud teadmiste kogum</vt:lpstr>
      <vt:lpstr>Jäämees</vt:lpstr>
      <vt:lpstr>Loodust uurivad ja käsitlevad loodusteadused – nt. füüsika, keemia, bioloogia jms.</vt:lpstr>
      <vt:lpstr>Teaduse areng põhineb varasematel saavutustel ning on pidev ja lõppematu</vt:lpstr>
      <vt:lpstr>Tehnoloogia on toodete valmistamise viis ja sõltub teaduse edusammudest</vt:lpstr>
      <vt:lpstr>Tehnoloogia on toodete valmistamise viis ja sõltub teaduse edusammudest</vt:lpstr>
      <vt:lpstr>Tehnoloogia on toodete valmistamise viis ja sõltub teaduse edusammudest</vt:lpstr>
      <vt:lpstr>Teadlaste “ÄRA TEE” list</vt:lpstr>
      <vt:lpstr>Teadlaste “ÄRA TEE” list</vt:lpstr>
      <vt:lpstr>Ebateadus on tegevus, mis meenutab teadust, kuid selle aluseks on petlikud eeldused ja faktid, mida pole kontrollitud</vt:lpstr>
      <vt:lpstr>Bioloogiateadmisi on vaja loodus- ja keskkonnakaitses, hariduses, kalanduses, jahinduses, meditsiinis jms.</vt:lpstr>
      <vt:lpstr>Kasutatud allikad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 ON TEADUS?</dc:title>
  <dc:creator>Leelo</dc:creator>
  <cp:lastModifiedBy>Illar</cp:lastModifiedBy>
  <cp:revision>29</cp:revision>
  <dcterms:created xsi:type="dcterms:W3CDTF">2015-09-02T16:53:39Z</dcterms:created>
  <dcterms:modified xsi:type="dcterms:W3CDTF">2015-10-11T06:33:42Z</dcterms:modified>
</cp:coreProperties>
</file>